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74" r:id="rId5"/>
  </p:sldMasterIdLst>
  <p:notesMasterIdLst>
    <p:notesMasterId r:id="rId27"/>
  </p:notesMasterIdLst>
  <p:handoutMasterIdLst>
    <p:handoutMasterId r:id="rId28"/>
  </p:handoutMasterIdLst>
  <p:sldIdLst>
    <p:sldId id="2356" r:id="rId6"/>
    <p:sldId id="1698" r:id="rId7"/>
    <p:sldId id="2349" r:id="rId8"/>
    <p:sldId id="2350" r:id="rId9"/>
    <p:sldId id="1955" r:id="rId10"/>
    <p:sldId id="2357" r:id="rId11"/>
    <p:sldId id="992" r:id="rId12"/>
    <p:sldId id="2108" r:id="rId13"/>
    <p:sldId id="1903" r:id="rId14"/>
    <p:sldId id="1904" r:id="rId15"/>
    <p:sldId id="2299" r:id="rId16"/>
    <p:sldId id="2109" r:id="rId17"/>
    <p:sldId id="1785" r:id="rId18"/>
    <p:sldId id="2358" r:id="rId19"/>
    <p:sldId id="1436" r:id="rId20"/>
    <p:sldId id="1678" r:id="rId21"/>
    <p:sldId id="1554" r:id="rId22"/>
    <p:sldId id="2359" r:id="rId23"/>
    <p:sldId id="2269" r:id="rId24"/>
    <p:sldId id="2270" r:id="rId25"/>
    <p:sldId id="284" r:id="rId26"/>
  </p:sldIdLst>
  <p:sldSz cx="9144000" cy="6858000" type="screen4x3"/>
  <p:notesSz cx="6950075" cy="9236075"/>
  <p:defaultTextStyle>
    <a:defPPr>
      <a:defRPr lang="en-US"/>
    </a:defPPr>
    <a:lvl1pPr marL="0" algn="l" defTabSz="91405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7027" algn="l" defTabSz="91405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4053" algn="l" defTabSz="91405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1082" algn="l" defTabSz="91405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8107" algn="l" defTabSz="91405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5133" algn="l" defTabSz="91405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2160" algn="l" defTabSz="91405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199187" algn="l" defTabSz="91405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6215" algn="l" defTabSz="91405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229" userDrawn="1">
          <p15:clr>
            <a:srgbClr val="A4A3A4"/>
          </p15:clr>
        </p15:guide>
        <p15:guide id="3" pos="218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Curtis" initials="DC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CC9900"/>
    <a:srgbClr val="FFE8A7"/>
    <a:srgbClr val="FFE089"/>
    <a:srgbClr val="F47878"/>
    <a:srgbClr val="F1595A"/>
    <a:srgbClr val="04578A"/>
    <a:srgbClr val="0E0E0E"/>
    <a:srgbClr val="939393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55" autoAdjust="0"/>
    <p:restoredTop sz="95688" autoAdjust="0"/>
  </p:normalViewPr>
  <p:slideViewPr>
    <p:cSldViewPr snapToGrid="0">
      <p:cViewPr varScale="1">
        <p:scale>
          <a:sx n="67" d="100"/>
          <a:sy n="67" d="100"/>
        </p:scale>
        <p:origin x="142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8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718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09"/>
        <p:guide pos="222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r">
              <a:defRPr sz="1200"/>
            </a:lvl1pPr>
          </a:lstStyle>
          <a:p>
            <a:fld id="{130E2CAC-47B6-4D71-ABB9-B8016AC198EA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r">
              <a:defRPr sz="1200"/>
            </a:lvl1pPr>
          </a:lstStyle>
          <a:p>
            <a:fld id="{7CD901B3-7D2A-42DD-88EC-FEB50A557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1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11699" cy="461804"/>
          </a:xfrm>
          <a:prstGeom prst="rect">
            <a:avLst/>
          </a:prstGeom>
        </p:spPr>
        <p:txBody>
          <a:bodyPr vert="horz" lIns="92441" tIns="46220" rIns="92441" bIns="462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76" y="0"/>
            <a:ext cx="3011699" cy="461804"/>
          </a:xfrm>
          <a:prstGeom prst="rect">
            <a:avLst/>
          </a:prstGeom>
        </p:spPr>
        <p:txBody>
          <a:bodyPr vert="horz" lIns="92441" tIns="46220" rIns="92441" bIns="46220" rtlCol="0"/>
          <a:lstStyle>
            <a:lvl1pPr algn="r">
              <a:defRPr sz="1200"/>
            </a:lvl1pPr>
          </a:lstStyle>
          <a:p>
            <a:fld id="{7601B3E0-1204-4D16-8E87-2834F84327B2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8037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1" tIns="46220" rIns="92441" bIns="462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41" tIns="46220" rIns="92441" bIns="462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772669"/>
            <a:ext cx="3011699" cy="461804"/>
          </a:xfrm>
          <a:prstGeom prst="rect">
            <a:avLst/>
          </a:prstGeom>
        </p:spPr>
        <p:txBody>
          <a:bodyPr vert="horz" lIns="92441" tIns="46220" rIns="92441" bIns="462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76" y="8772669"/>
            <a:ext cx="3011699" cy="461804"/>
          </a:xfrm>
          <a:prstGeom prst="rect">
            <a:avLst/>
          </a:prstGeom>
        </p:spPr>
        <p:txBody>
          <a:bodyPr vert="horz" lIns="92441" tIns="46220" rIns="92441" bIns="46220" rtlCol="0" anchor="b"/>
          <a:lstStyle>
            <a:lvl1pPr algn="r">
              <a:defRPr sz="1200"/>
            </a:lvl1pPr>
          </a:lstStyle>
          <a:p>
            <a:fld id="{28505950-9FC3-42AA-93DB-773E58259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22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27" algn="l" defTabSz="9140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53" algn="l" defTabSz="9140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82" algn="l" defTabSz="9140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07" algn="l" defTabSz="9140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33" algn="l" defTabSz="9140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60" algn="l" defTabSz="9140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87" algn="l" defTabSz="9140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15" algn="l" defTabSz="9140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758" indent="-28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703" indent="-2285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783" indent="-2285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6866" indent="-2285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3946" indent="-2285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026" indent="-2285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108" indent="-2285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188" indent="-2285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0D81DE-84DE-421A-BB78-FF03F2070D62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dirty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2150"/>
            <a:ext cx="4618037" cy="3463925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9662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692150"/>
            <a:ext cx="4618037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442765-63AF-44C4-95EE-C36925B62B6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58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692150"/>
            <a:ext cx="4618037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442765-63AF-44C4-95EE-C36925B62B6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90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692150"/>
            <a:ext cx="4618037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442765-63AF-44C4-95EE-C36925B62B6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6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05950-9FC3-42AA-93DB-773E5825901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23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692150"/>
            <a:ext cx="4618037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442765-63AF-44C4-95EE-C36925B62B6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0454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05950-9FC3-42AA-93DB-773E5825901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89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05950-9FC3-42AA-93DB-773E5825901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445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05950-9FC3-42AA-93DB-773E5825901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05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758" indent="-28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703" indent="-2285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783" indent="-2285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6866" indent="-2285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3946" indent="-2285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026" indent="-2285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108" indent="-2285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188" indent="-2285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0B5F53A-8AAD-47BE-BF53-F9652744C6BA}" type="slidenum">
              <a:rPr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2150"/>
            <a:ext cx="4618037" cy="3463925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83918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05950-9FC3-42AA-93DB-773E5825901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34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05950-9FC3-42AA-93DB-773E5825901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618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05950-9FC3-42AA-93DB-773E582590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22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05950-9FC3-42AA-93DB-773E582590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976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05950-9FC3-42AA-93DB-773E582590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11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692150"/>
            <a:ext cx="4618037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442765-63AF-44C4-95EE-C36925B62B6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09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692150"/>
            <a:ext cx="4618037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442765-63AF-44C4-95EE-C36925B62B6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28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2386-72EF-48E3-9081-1FA8425CD4F1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F383-2C1E-4DF5-AB82-61A793282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16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2386-72EF-48E3-9081-1FA8425CD4F1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F383-2C1E-4DF5-AB82-61A793282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10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4"/>
            <a:ext cx="2057400" cy="58515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4"/>
            <a:ext cx="6019800" cy="58515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2386-72EF-48E3-9081-1FA8425CD4F1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F383-2C1E-4DF5-AB82-61A793282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72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97F1B-86E1-4DD9-93CF-815F83E089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987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C337-E7F9-48D4-812A-B9EB3C7405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03785-6679-4E51-A474-A927919D5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080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C337-E7F9-48D4-812A-B9EB3C7405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03785-6679-4E51-A474-A927919D5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639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C337-E7F9-48D4-812A-B9EB3C7405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03785-6679-4E51-A474-A927919D5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996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C337-E7F9-48D4-812A-B9EB3C7405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03785-6679-4E51-A474-A927919D5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11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C337-E7F9-48D4-812A-B9EB3C7405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03785-6679-4E51-A474-A927919D5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9672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C337-E7F9-48D4-812A-B9EB3C7405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03785-6679-4E51-A474-A927919D5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113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C337-E7F9-48D4-812A-B9EB3C7405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03785-6679-4E51-A474-A927919D5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792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2386-72EF-48E3-9081-1FA8425CD4F1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F383-2C1E-4DF5-AB82-61A793282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482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C337-E7F9-48D4-812A-B9EB3C7405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03785-6679-4E51-A474-A927919D5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995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C337-E7F9-48D4-812A-B9EB3C7405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03785-6679-4E51-A474-A927919D5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060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C337-E7F9-48D4-812A-B9EB3C7405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03785-6679-4E51-A474-A927919D5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444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C337-E7F9-48D4-812A-B9EB3C7405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03785-6679-4E51-A474-A927919D5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873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97F1B-86E1-4DD9-93CF-815F83E089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92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6"/>
            <a:ext cx="7772400" cy="1500188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5702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140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2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2386-72EF-48E3-9081-1FA8425CD4F1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F383-2C1E-4DF5-AB82-61A793282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55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5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5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2386-72EF-48E3-9081-1FA8425CD4F1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F383-2C1E-4DF5-AB82-61A793282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35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5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027" indent="0">
              <a:buNone/>
              <a:defRPr sz="1900" b="1"/>
            </a:lvl2pPr>
            <a:lvl3pPr marL="914053" indent="0">
              <a:buNone/>
              <a:defRPr sz="1700" b="1"/>
            </a:lvl3pPr>
            <a:lvl4pPr marL="1371082" indent="0">
              <a:buNone/>
              <a:defRPr sz="1600" b="1"/>
            </a:lvl4pPr>
            <a:lvl5pPr marL="1828107" indent="0">
              <a:buNone/>
              <a:defRPr sz="1600" b="1"/>
            </a:lvl5pPr>
            <a:lvl6pPr marL="2285133" indent="0">
              <a:buNone/>
              <a:defRPr sz="1600" b="1"/>
            </a:lvl6pPr>
            <a:lvl7pPr marL="2742160" indent="0">
              <a:buNone/>
              <a:defRPr sz="1600" b="1"/>
            </a:lvl7pPr>
            <a:lvl8pPr marL="3199187" indent="0">
              <a:buNone/>
              <a:defRPr sz="1600" b="1"/>
            </a:lvl8pPr>
            <a:lvl9pPr marL="36562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5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5"/>
            <a:ext cx="4041775" cy="639765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027" indent="0">
              <a:buNone/>
              <a:defRPr sz="1900" b="1"/>
            </a:lvl2pPr>
            <a:lvl3pPr marL="914053" indent="0">
              <a:buNone/>
              <a:defRPr sz="1700" b="1"/>
            </a:lvl3pPr>
            <a:lvl4pPr marL="1371082" indent="0">
              <a:buNone/>
              <a:defRPr sz="1600" b="1"/>
            </a:lvl4pPr>
            <a:lvl5pPr marL="1828107" indent="0">
              <a:buNone/>
              <a:defRPr sz="1600" b="1"/>
            </a:lvl5pPr>
            <a:lvl6pPr marL="2285133" indent="0">
              <a:buNone/>
              <a:defRPr sz="1600" b="1"/>
            </a:lvl6pPr>
            <a:lvl7pPr marL="2742160" indent="0">
              <a:buNone/>
              <a:defRPr sz="1600" b="1"/>
            </a:lvl7pPr>
            <a:lvl8pPr marL="3199187" indent="0">
              <a:buNone/>
              <a:defRPr sz="1600" b="1"/>
            </a:lvl8pPr>
            <a:lvl9pPr marL="36562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80"/>
            <a:ext cx="4041775" cy="3951285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2386-72EF-48E3-9081-1FA8425CD4F1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F383-2C1E-4DF5-AB82-61A793282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9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2386-72EF-48E3-9081-1FA8425CD4F1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F383-2C1E-4DF5-AB82-61A793282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55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2386-72EF-48E3-9081-1FA8425CD4F1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F383-2C1E-4DF5-AB82-61A793282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80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3"/>
            <a:ext cx="3008313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1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27" indent="0">
              <a:buNone/>
              <a:defRPr sz="1200"/>
            </a:lvl2pPr>
            <a:lvl3pPr marL="914053" indent="0">
              <a:buNone/>
              <a:defRPr sz="1000"/>
            </a:lvl3pPr>
            <a:lvl4pPr marL="1371082" indent="0">
              <a:buNone/>
              <a:defRPr sz="1000"/>
            </a:lvl4pPr>
            <a:lvl5pPr marL="1828107" indent="0">
              <a:buNone/>
              <a:defRPr sz="1000"/>
            </a:lvl5pPr>
            <a:lvl6pPr marL="2285133" indent="0">
              <a:buNone/>
              <a:defRPr sz="1000"/>
            </a:lvl6pPr>
            <a:lvl7pPr marL="2742160" indent="0">
              <a:buNone/>
              <a:defRPr sz="1000"/>
            </a:lvl7pPr>
            <a:lvl8pPr marL="3199187" indent="0">
              <a:buNone/>
              <a:defRPr sz="1000"/>
            </a:lvl8pPr>
            <a:lvl9pPr marL="365621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2386-72EF-48E3-9081-1FA8425CD4F1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F383-2C1E-4DF5-AB82-61A793282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53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1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7027" indent="0">
              <a:buNone/>
              <a:defRPr sz="2700"/>
            </a:lvl2pPr>
            <a:lvl3pPr marL="914053" indent="0">
              <a:buNone/>
              <a:defRPr sz="2300"/>
            </a:lvl3pPr>
            <a:lvl4pPr marL="1371082" indent="0">
              <a:buNone/>
              <a:defRPr sz="1900"/>
            </a:lvl4pPr>
            <a:lvl5pPr marL="1828107" indent="0">
              <a:buNone/>
              <a:defRPr sz="1900"/>
            </a:lvl5pPr>
            <a:lvl6pPr marL="2285133" indent="0">
              <a:buNone/>
              <a:defRPr sz="1900"/>
            </a:lvl6pPr>
            <a:lvl7pPr marL="2742160" indent="0">
              <a:buNone/>
              <a:defRPr sz="1900"/>
            </a:lvl7pPr>
            <a:lvl8pPr marL="3199187" indent="0">
              <a:buNone/>
              <a:defRPr sz="1900"/>
            </a:lvl8pPr>
            <a:lvl9pPr marL="3656215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27" indent="0">
              <a:buNone/>
              <a:defRPr sz="1200"/>
            </a:lvl2pPr>
            <a:lvl3pPr marL="914053" indent="0">
              <a:buNone/>
              <a:defRPr sz="1000"/>
            </a:lvl3pPr>
            <a:lvl4pPr marL="1371082" indent="0">
              <a:buNone/>
              <a:defRPr sz="1000"/>
            </a:lvl4pPr>
            <a:lvl5pPr marL="1828107" indent="0">
              <a:buNone/>
              <a:defRPr sz="1000"/>
            </a:lvl5pPr>
            <a:lvl6pPr marL="2285133" indent="0">
              <a:buNone/>
              <a:defRPr sz="1000"/>
            </a:lvl6pPr>
            <a:lvl7pPr marL="2742160" indent="0">
              <a:buNone/>
              <a:defRPr sz="1000"/>
            </a:lvl7pPr>
            <a:lvl8pPr marL="3199187" indent="0">
              <a:buNone/>
              <a:defRPr sz="1000"/>
            </a:lvl8pPr>
            <a:lvl9pPr marL="365621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2386-72EF-48E3-9081-1FA8425CD4F1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F383-2C1E-4DF5-AB82-61A793282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0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  <a:prstGeom prst="rect">
            <a:avLst/>
          </a:prstGeom>
        </p:spPr>
        <p:txBody>
          <a:bodyPr vert="horz" lIns="91404" tIns="45703" rIns="91404" bIns="457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</p:spPr>
        <p:txBody>
          <a:bodyPr vert="horz" lIns="91404" tIns="45703" rIns="91404" bIns="457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6"/>
            <a:ext cx="2133600" cy="365123"/>
          </a:xfrm>
          <a:prstGeom prst="rect">
            <a:avLst/>
          </a:prstGeom>
        </p:spPr>
        <p:txBody>
          <a:bodyPr vert="horz" lIns="91404" tIns="45703" rIns="91404" bIns="4570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E2386-72EF-48E3-9081-1FA8425CD4F1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6"/>
            <a:ext cx="2895600" cy="365123"/>
          </a:xfrm>
          <a:prstGeom prst="rect">
            <a:avLst/>
          </a:prstGeom>
        </p:spPr>
        <p:txBody>
          <a:bodyPr vert="horz" lIns="91404" tIns="45703" rIns="91404" bIns="4570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6"/>
            <a:ext cx="2133600" cy="365123"/>
          </a:xfrm>
          <a:prstGeom prst="rect">
            <a:avLst/>
          </a:prstGeom>
        </p:spPr>
        <p:txBody>
          <a:bodyPr vert="horz" lIns="91404" tIns="45703" rIns="91404" bIns="4570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5F383-2C1E-4DF5-AB82-61A793282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5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0" r:id="rId12"/>
  </p:sldLayoutIdLst>
  <p:txStyles>
    <p:titleStyle>
      <a:lvl1pPr algn="ctr" defTabSz="914053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0" indent="-342770" algn="l" defTabSz="9140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67" indent="-285642" algn="l" defTabSz="914053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68" indent="-228512" algn="l" defTabSz="9140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94" indent="-228512" algn="l" defTabSz="914053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21" indent="-228512" algn="l" defTabSz="914053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46" indent="-228512" algn="l" defTabSz="91405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76" indent="-228512" algn="l" defTabSz="91405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01" indent="-228512" algn="l" defTabSz="91405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26" indent="-228512" algn="l" defTabSz="91405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5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7" algn="l" defTabSz="91405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53" algn="l" defTabSz="91405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82" algn="l" defTabSz="91405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07" algn="l" defTabSz="91405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33" algn="l" defTabSz="91405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60" algn="l" defTabSz="91405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87" algn="l" defTabSz="91405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15" algn="l" defTabSz="91405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E2386-72EF-48E3-9081-1FA8425CD4F1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5F383-2C1E-4DF5-AB82-61A793282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70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png"/><Relationship Id="rId5" Type="http://schemas.openxmlformats.org/officeDocument/2006/relationships/image" Target="../media/image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2.png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6.png"/><Relationship Id="rId5" Type="http://schemas.openxmlformats.org/officeDocument/2006/relationships/image" Target="../media/image4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0" t="26759" r="52220" b="39101"/>
          <a:stretch>
            <a:fillRect/>
          </a:stretch>
        </p:blipFill>
        <p:spPr bwMode="auto">
          <a:xfrm>
            <a:off x="4686675" y="1534902"/>
            <a:ext cx="838199" cy="885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6" r="16364" b="12462"/>
          <a:stretch/>
        </p:blipFill>
        <p:spPr>
          <a:xfrm>
            <a:off x="4114811" y="1629992"/>
            <a:ext cx="887484" cy="796005"/>
          </a:xfrm>
          <a:prstGeom prst="rect">
            <a:avLst/>
          </a:prstGeom>
        </p:spPr>
      </p:pic>
      <p:pic>
        <p:nvPicPr>
          <p:cNvPr id="2053" name="Picture 4" descr="HFC logo CBC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0" r="17910" b="16439"/>
          <a:stretch/>
        </p:blipFill>
        <p:spPr bwMode="auto">
          <a:xfrm>
            <a:off x="2541879" y="544113"/>
            <a:ext cx="4060243" cy="2171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-26894" y="6808998"/>
            <a:ext cx="9170894" cy="6838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26894" y="6498593"/>
            <a:ext cx="9170894" cy="2833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5" name="Picture 4" descr="HFC logo CBC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57"/>
          <a:stretch/>
        </p:blipFill>
        <p:spPr bwMode="auto">
          <a:xfrm>
            <a:off x="2019300" y="2629992"/>
            <a:ext cx="5105400" cy="365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500680"/>
            <a:ext cx="386708" cy="301632"/>
          </a:xfrm>
          <a:prstGeom prst="rect">
            <a:avLst/>
          </a:prstGeom>
        </p:spPr>
      </p:pic>
      <p:sp>
        <p:nvSpPr>
          <p:cNvPr id="17" name="Slide Number Placeholder 6"/>
          <p:cNvSpPr txBox="1">
            <a:spLocks/>
          </p:cNvSpPr>
          <p:nvPr/>
        </p:nvSpPr>
        <p:spPr>
          <a:xfrm>
            <a:off x="6914888" y="65108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05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7" algn="l" defTabSz="914053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53" algn="l" defTabSz="914053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82" algn="l" defTabSz="914053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07" algn="l" defTabSz="914053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33" algn="l" defTabSz="914053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0" algn="l" defTabSz="914053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187" algn="l" defTabSz="914053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15" algn="l" defTabSz="914053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6174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Circuit 10 – Central Region 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533399" y="4028547"/>
            <a:ext cx="8077200" cy="738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4" tIns="45703" rIns="91404" bIns="45703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CBC Performance and Quality Improvement Packet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Data for Week Ended Sunday, June 25, 2023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600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76200" y="34793"/>
            <a:ext cx="6605541" cy="49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04" tIns="45703" rIns="91404" bIns="45703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Case Transfer Staffing Data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Case Transfer Data For Fiscal Year July 1, 2022 – June 30, 2023 - </a:t>
            </a:r>
            <a:r>
              <a:rPr lang="en-US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Data as of 06/25/23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6200" y="3061013"/>
            <a:ext cx="5365304" cy="49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04" tIns="45703" rIns="91404" bIns="45703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Children Entering &amp; Exiting Care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Number of Children Entering and Exiting Out-of-Home Care per Month</a:t>
            </a:r>
            <a:endParaRPr lang="en-US" altLang="en-US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26894" y="6498593"/>
            <a:ext cx="9170894" cy="378789"/>
            <a:chOff x="-26894" y="6498593"/>
            <a:chExt cx="9170894" cy="378789"/>
          </a:xfrm>
        </p:grpSpPr>
        <p:sp>
          <p:nvSpPr>
            <p:cNvPr id="15" name="Rectangle 14"/>
            <p:cNvSpPr/>
            <p:nvPr/>
          </p:nvSpPr>
          <p:spPr>
            <a:xfrm>
              <a:off x="-26894" y="6808998"/>
              <a:ext cx="9170894" cy="683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-26894" y="6498593"/>
              <a:ext cx="9170894" cy="2833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510863"/>
              <a:ext cx="386708" cy="301632"/>
            </a:xfrm>
            <a:prstGeom prst="rect">
              <a:avLst/>
            </a:prstGeom>
          </p:spPr>
        </p:pic>
        <p:sp>
          <p:nvSpPr>
            <p:cNvPr id="23" name="Slide Number Placeholder 6"/>
            <p:cNvSpPr txBox="1">
              <a:spLocks/>
            </p:cNvSpPr>
            <p:nvPr/>
          </p:nvSpPr>
          <p:spPr>
            <a:xfrm>
              <a:off x="6914888" y="6510863"/>
              <a:ext cx="21336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053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027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053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082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107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133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160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187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215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3151FEE2-9979-445B-8C07-AE745BDB93EB}" type="slidenum">
                <a:rPr lang="en-US" sz="1000">
                  <a:solidFill>
                    <a:srgbClr val="6174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10</a:t>
              </a:fld>
              <a:endParaRPr lang="en-US" sz="1000">
                <a:solidFill>
                  <a:srgbClr val="6174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7">
            <a:extLst>
              <a:ext uri="{FF2B5EF4-FFF2-40B4-BE49-F238E27FC236}">
                <a16:creationId xmlns:a16="http://schemas.microsoft.com/office/drawing/2014/main" id="{3D354DE0-4674-4C31-AFD7-7C25523F5B8F}"/>
              </a:ext>
            </a:extLst>
          </p:cNvPr>
          <p:cNvSpPr txBox="1"/>
          <p:nvPr/>
        </p:nvSpPr>
        <p:spPr>
          <a:xfrm>
            <a:off x="5776536" y="5946479"/>
            <a:ext cx="317411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 Source: 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Children Entering and Exiting Foster Care On-Demand Listing - OCWDRU Report #1182, </a:t>
            </a:r>
          </a:p>
          <a:p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Report-as-of:  </a:t>
            </a:r>
            <a:r>
              <a:rPr lang="en-US" sz="700" b="0" dirty="0">
                <a:latin typeface="Arial" panose="020B0604020202020204" pitchFamily="34" charset="0"/>
                <a:cs typeface="Arial" panose="020B0604020202020204" pitchFamily="34" charset="0"/>
              </a:rPr>
              <a:t>06/26/23</a:t>
            </a:r>
          </a:p>
          <a:p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en-US" sz="7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Children Aged 0-17</a:t>
            </a:r>
            <a:endParaRPr 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167594-E2DB-4BFC-B6FE-04F5025F9B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801"/>
          <a:stretch/>
        </p:blipFill>
        <p:spPr>
          <a:xfrm>
            <a:off x="76201" y="3534865"/>
            <a:ext cx="5486400" cy="29609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E14A9B-A1BF-4381-92FF-02751B44E7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859" y="541386"/>
            <a:ext cx="4190420" cy="22780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4ADC87-9D3A-4CE9-9B4D-3D0F25E912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3158" y="539471"/>
            <a:ext cx="4190420" cy="22780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13680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CEB8EDD-ECFD-40AF-8300-5AFEBF3E9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561" y="3721506"/>
            <a:ext cx="5824225" cy="258974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1"/>
          <p:cNvGrpSpPr/>
          <p:nvPr/>
        </p:nvGrpSpPr>
        <p:grpSpPr>
          <a:xfrm>
            <a:off x="-26894" y="6498593"/>
            <a:ext cx="9170894" cy="378789"/>
            <a:chOff x="-26894" y="6498593"/>
            <a:chExt cx="9170894" cy="378789"/>
          </a:xfrm>
        </p:grpSpPr>
        <p:sp>
          <p:nvSpPr>
            <p:cNvPr id="8" name="Rectangle 7"/>
            <p:cNvSpPr/>
            <p:nvPr/>
          </p:nvSpPr>
          <p:spPr>
            <a:xfrm>
              <a:off x="-26894" y="6808998"/>
              <a:ext cx="9170894" cy="683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-26894" y="6498593"/>
              <a:ext cx="9170894" cy="2833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510863"/>
              <a:ext cx="386708" cy="301632"/>
            </a:xfrm>
            <a:prstGeom prst="rect">
              <a:avLst/>
            </a:prstGeom>
          </p:spPr>
        </p:pic>
        <p:sp>
          <p:nvSpPr>
            <p:cNvPr id="11" name="Slide Number Placeholder 6"/>
            <p:cNvSpPr txBox="1">
              <a:spLocks/>
            </p:cNvSpPr>
            <p:nvPr/>
          </p:nvSpPr>
          <p:spPr>
            <a:xfrm>
              <a:off x="6914888" y="6510863"/>
              <a:ext cx="21336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053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027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053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082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107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133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160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187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215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3151FEE2-9979-445B-8C07-AE745BDB93EB}" type="slidenum">
                <a:rPr lang="en-US" sz="1000">
                  <a:solidFill>
                    <a:srgbClr val="6174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11</a:t>
              </a:fld>
              <a:endParaRPr lang="en-US" sz="1000">
                <a:solidFill>
                  <a:srgbClr val="6174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335529" y="258352"/>
            <a:ext cx="5267905" cy="49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04" tIns="45703" rIns="91404" bIns="45703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Neighbor to Family – Weekly &amp; Monthly Census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22-23 Fiscal Year to Month - Percentage of Children Not Sheltered: </a:t>
            </a:r>
            <a:r>
              <a:rPr lang="en-US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95.9%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260709"/>
            <a:ext cx="1839761" cy="115403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cxnSp>
        <p:nvCxnSpPr>
          <p:cNvPr id="17" name="Straight Connector 16"/>
          <p:cNvCxnSpPr/>
          <p:nvPr/>
        </p:nvCxnSpPr>
        <p:spPr>
          <a:xfrm flipV="1">
            <a:off x="2362200" y="759244"/>
            <a:ext cx="5824224" cy="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362200" y="1224314"/>
            <a:ext cx="5824225" cy="92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53381" y="800889"/>
            <a:ext cx="60418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“Very supportive and extremely helpful when it came to asking questions.”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35759" y="1027338"/>
            <a:ext cx="2659484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7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NTF Parent Satisfaction Survey– Q: What we are doing well?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2CD9FD-D495-45AF-AF47-2539819BCE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2602" y="1355231"/>
            <a:ext cx="3808141" cy="22726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37247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79374A8-E457-4D21-A77E-2B30983F3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763" y="1411692"/>
            <a:ext cx="3704864" cy="21851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17E492-C868-460C-82EF-A6E9A6BD0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069" y="1385298"/>
            <a:ext cx="3784169" cy="22115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5-Point Star 13"/>
          <p:cNvSpPr/>
          <p:nvPr/>
        </p:nvSpPr>
        <p:spPr>
          <a:xfrm rot="1120589">
            <a:off x="4252283" y="1641392"/>
            <a:ext cx="166562" cy="148514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>
                <a:alpha val="66000"/>
              </a:srgb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 rot="1120589">
            <a:off x="4159742" y="4277646"/>
            <a:ext cx="166562" cy="148514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>
                <a:alpha val="66000"/>
              </a:srgb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 rot="1120589">
            <a:off x="7898407" y="4173676"/>
            <a:ext cx="166562" cy="148514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>
                <a:alpha val="66000"/>
              </a:srgb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 rot="1120589">
            <a:off x="8546207" y="1586965"/>
            <a:ext cx="166562" cy="148514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>
                <a:alpha val="66000"/>
              </a:srgb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26894" y="6498593"/>
            <a:ext cx="9170894" cy="2833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6894" y="6808998"/>
            <a:ext cx="9170894" cy="6838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1" y="6510863"/>
            <a:ext cx="386708" cy="301632"/>
          </a:xfrm>
          <a:prstGeom prst="rect">
            <a:avLst/>
          </a:prstGeom>
        </p:spPr>
      </p:pic>
      <p:sp>
        <p:nvSpPr>
          <p:cNvPr id="11" name="Slide Number Placeholder 6"/>
          <p:cNvSpPr txBox="1">
            <a:spLocks/>
          </p:cNvSpPr>
          <p:nvPr/>
        </p:nvSpPr>
        <p:spPr>
          <a:xfrm>
            <a:off x="6914888" y="65108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05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7" algn="l" defTabSz="914053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53" algn="l" defTabSz="914053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82" algn="l" defTabSz="914053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07" algn="l" defTabSz="914053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33" algn="l" defTabSz="914053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0" algn="l" defTabSz="914053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187" algn="l" defTabSz="914053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15" algn="l" defTabSz="914053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51FEE2-9979-445B-8C07-AE745BDB93EB}" type="slidenum">
              <a:rPr lang="en-US" sz="1000">
                <a:solidFill>
                  <a:srgbClr val="6174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en-US" sz="1000">
              <a:solidFill>
                <a:srgbClr val="6174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542" y="202563"/>
            <a:ext cx="448629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Missing Children </a:t>
            </a:r>
          </a:p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HFC – DCF Circuit 10 Missing Youth Data as of Reporting Date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6F812C-42CA-442E-AD25-C5E13E44E6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5763" y="3688890"/>
            <a:ext cx="3704864" cy="26951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9242033-C878-4909-BEEF-697EF01FA8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068" y="3673156"/>
            <a:ext cx="3784168" cy="27528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F65F5E3-A9AC-411E-B52D-7CB1343629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2115" y="61323"/>
            <a:ext cx="3012248" cy="11958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42072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159248" y="228600"/>
            <a:ext cx="3269752" cy="49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04" tIns="45703" rIns="91404" bIns="4570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Caseload Census Information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CBC Services Weekly Caseloads By CMO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26894" y="6498593"/>
            <a:ext cx="9170894" cy="378789"/>
            <a:chOff x="-26894" y="6498593"/>
            <a:chExt cx="9170894" cy="378789"/>
          </a:xfrm>
        </p:grpSpPr>
        <p:sp>
          <p:nvSpPr>
            <p:cNvPr id="8" name="Rectangle 7"/>
            <p:cNvSpPr/>
            <p:nvPr/>
          </p:nvSpPr>
          <p:spPr>
            <a:xfrm>
              <a:off x="-26894" y="6808998"/>
              <a:ext cx="9170894" cy="683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-26894" y="6498593"/>
              <a:ext cx="9170894" cy="2833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510863"/>
              <a:ext cx="386708" cy="301632"/>
            </a:xfrm>
            <a:prstGeom prst="rect">
              <a:avLst/>
            </a:prstGeom>
          </p:spPr>
        </p:pic>
        <p:sp>
          <p:nvSpPr>
            <p:cNvPr id="11" name="Slide Number Placeholder 6"/>
            <p:cNvSpPr txBox="1">
              <a:spLocks/>
            </p:cNvSpPr>
            <p:nvPr/>
          </p:nvSpPr>
          <p:spPr>
            <a:xfrm>
              <a:off x="6914888" y="6510863"/>
              <a:ext cx="21336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053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027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053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082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107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133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160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187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215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3151FEE2-9979-445B-8C07-AE745BDB93EB}" type="slidenum">
                <a:rPr lang="en-US" sz="1000">
                  <a:solidFill>
                    <a:srgbClr val="6174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13</a:t>
              </a:fld>
              <a:endParaRPr lang="en-US" sz="1000">
                <a:solidFill>
                  <a:srgbClr val="6174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0644000-A24E-485C-9274-FBC31E212D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292" y="2535659"/>
            <a:ext cx="7340367" cy="37843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A66654-D4FF-4F25-8F36-0331C6D77A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4641" y="359420"/>
            <a:ext cx="5145018" cy="20869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04847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0241"/>
            <a:ext cx="386708" cy="30163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26894" y="6498593"/>
            <a:ext cx="9170894" cy="378789"/>
            <a:chOff x="-26894" y="6498593"/>
            <a:chExt cx="9170894" cy="378789"/>
          </a:xfrm>
        </p:grpSpPr>
        <p:sp>
          <p:nvSpPr>
            <p:cNvPr id="16" name="Rectangle 15"/>
            <p:cNvSpPr/>
            <p:nvPr/>
          </p:nvSpPr>
          <p:spPr>
            <a:xfrm>
              <a:off x="-26894" y="6808998"/>
              <a:ext cx="9170894" cy="683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-26894" y="6498593"/>
              <a:ext cx="9170894" cy="2833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510863"/>
              <a:ext cx="386708" cy="301632"/>
            </a:xfrm>
            <a:prstGeom prst="rect">
              <a:avLst/>
            </a:prstGeom>
          </p:spPr>
        </p:pic>
        <p:sp>
          <p:nvSpPr>
            <p:cNvPr id="19" name="Slide Number Placeholder 6"/>
            <p:cNvSpPr txBox="1">
              <a:spLocks/>
            </p:cNvSpPr>
            <p:nvPr/>
          </p:nvSpPr>
          <p:spPr>
            <a:xfrm>
              <a:off x="6914888" y="6510863"/>
              <a:ext cx="21336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053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027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053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082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107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133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160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187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215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00" dirty="0">
                <a:solidFill>
                  <a:srgbClr val="6174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73845" y="6015500"/>
            <a:ext cx="4365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*These OHU case managers contain caseloads that are over 65% OCS cases. On average an OCS case compares to 1.54 regular cases (i.e., 20 OCS cases approx. equals 13 regular cases).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08362" y="6015500"/>
            <a:ext cx="43617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CHS case managers are supported by Case-Aim support. On average a Case-Aim supported case compares to 1.33 regular cases (i.e., 20 cases with Case-Aim approx. equals 15 cases without Case-Aim support).</a:t>
            </a:r>
          </a:p>
        </p:txBody>
      </p:sp>
      <p:sp>
        <p:nvSpPr>
          <p:cNvPr id="22" name="Slide Number Placeholder 6"/>
          <p:cNvSpPr txBox="1">
            <a:spLocks/>
          </p:cNvSpPr>
          <p:nvPr/>
        </p:nvSpPr>
        <p:spPr>
          <a:xfrm>
            <a:off x="6914888" y="6540599"/>
            <a:ext cx="2133600" cy="305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05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7" algn="l" defTabSz="914053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53" algn="l" defTabSz="914053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82" algn="l" defTabSz="914053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07" algn="l" defTabSz="914053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33" algn="l" defTabSz="914053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0" algn="l" defTabSz="914053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187" algn="l" defTabSz="914053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15" algn="l" defTabSz="914053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51FEE2-9979-445B-8C07-AE745BDB93EB}" type="slidenum">
              <a:rPr lang="en-US" sz="1000">
                <a:solidFill>
                  <a:srgbClr val="6174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14</a:t>
            </a:fld>
            <a:endParaRPr lang="en-US" sz="1000" dirty="0">
              <a:solidFill>
                <a:srgbClr val="6174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69776" y="6533284"/>
            <a:ext cx="41775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Supervisors, FTC 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Facilitators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Resigned CMs carrying cases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7290C1-7485-456D-8B45-CB9399E10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809"/>
            <a:ext cx="9144000" cy="59383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14396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76200" y="3315576"/>
            <a:ext cx="3798123" cy="49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04" tIns="45703" rIns="91404" bIns="4570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Management Organization Turnover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Month Case Manager Turnover Rates by Agency</a:t>
            </a:r>
            <a:endParaRPr lang="en-US" alt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26894" y="6808998"/>
            <a:ext cx="9170894" cy="6838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26894" y="6498593"/>
            <a:ext cx="9170894" cy="2833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0863"/>
            <a:ext cx="386708" cy="301632"/>
          </a:xfrm>
          <a:prstGeom prst="rect">
            <a:avLst/>
          </a:prstGeom>
        </p:spPr>
      </p:pic>
      <p:sp>
        <p:nvSpPr>
          <p:cNvPr id="21" name="Slide Number Placeholder 6"/>
          <p:cNvSpPr txBox="1">
            <a:spLocks/>
          </p:cNvSpPr>
          <p:nvPr/>
        </p:nvSpPr>
        <p:spPr>
          <a:xfrm>
            <a:off x="6914888" y="65108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05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7" algn="l" defTabSz="914053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53" algn="l" defTabSz="914053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82" algn="l" defTabSz="914053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07" algn="l" defTabSz="914053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33" algn="l" defTabSz="914053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0" algn="l" defTabSz="914053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187" algn="l" defTabSz="914053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15" algn="l" defTabSz="914053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51FEE2-9979-445B-8C07-AE745BDB93EB}" type="slidenum">
              <a:rPr lang="en-US" sz="1000">
                <a:solidFill>
                  <a:srgbClr val="6174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15</a:t>
            </a:fld>
            <a:endParaRPr lang="en-US" sz="1000">
              <a:solidFill>
                <a:srgbClr val="6174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76200" y="300234"/>
            <a:ext cx="6096000" cy="49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04" tIns="45703" rIns="91404" bIns="4570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Caseload Census Information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Manager Caseload Breakdown by Agency – </a:t>
            </a:r>
            <a:r>
              <a:rPr lang="en-US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as of 06/11/23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5103" y="2680280"/>
            <a:ext cx="52248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Data Excludes Unit Supervisors, FTC Facilitators &amp; Resigned CMs Count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6704" y="5651269"/>
            <a:ext cx="3715806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7/2/22 - Transition from Devereux to Lutheran Services Florida; the 12-months required for a “Rolling Year Total” has been split between agencies: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DEV: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Mar-22 to Jun-22   (4 months)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LSF: 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Jul-22 to Feb-23   (8 months)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F517B1-1852-4685-B12D-C3FEA1B2066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1223" y="3833764"/>
            <a:ext cx="3648075" cy="12858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483EC0-E2F6-4983-94D4-B17F5DC378FB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952875" y="3095625"/>
            <a:ext cx="5105400" cy="30099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1F80F2-3461-48AA-9DE1-0E9147345F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6040" y="792642"/>
            <a:ext cx="3542857" cy="17142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BF41EA-676C-4407-8332-C53B73F470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354" y="792642"/>
            <a:ext cx="5123809" cy="18380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76106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4B093D9-610D-42FC-AC21-CB658BED7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900" y="4478287"/>
            <a:ext cx="3904662" cy="16526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A4AE53-233D-4EBC-9BB3-D5E4D36D6C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288" y="4478288"/>
            <a:ext cx="3904662" cy="16526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8" name="5-Point Star 27"/>
          <p:cNvSpPr/>
          <p:nvPr/>
        </p:nvSpPr>
        <p:spPr>
          <a:xfrm rot="1120589">
            <a:off x="8367224" y="5411171"/>
            <a:ext cx="184898" cy="1768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>
                <a:alpha val="66000"/>
              </a:srgb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 rot="1120589">
            <a:off x="4248774" y="5592146"/>
            <a:ext cx="184898" cy="1768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>
                <a:alpha val="66000"/>
              </a:srgb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 rot="1120589">
            <a:off x="4248774" y="5394344"/>
            <a:ext cx="184898" cy="1768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>
                <a:alpha val="66000"/>
              </a:srgb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-26894" y="6498593"/>
            <a:ext cx="9170894" cy="2833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26894" y="6808998"/>
            <a:ext cx="9170894" cy="6838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" y="6510863"/>
            <a:ext cx="386708" cy="301632"/>
          </a:xfrm>
          <a:prstGeom prst="rect">
            <a:avLst/>
          </a:prstGeom>
        </p:spPr>
      </p:pic>
      <p:sp>
        <p:nvSpPr>
          <p:cNvPr id="19461" name="Text Box 3"/>
          <p:cNvSpPr txBox="1">
            <a:spLocks noChangeArrowheads="1"/>
          </p:cNvSpPr>
          <p:nvPr/>
        </p:nvSpPr>
        <p:spPr bwMode="auto">
          <a:xfrm>
            <a:off x="97851" y="334244"/>
            <a:ext cx="4167038" cy="49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04" tIns="45703" rIns="91404" bIns="4570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 dirty="0"/>
              <a:t>Healthcare Information</a:t>
            </a:r>
            <a:endParaRPr lang="en-US" altLang="en-US" sz="1400" dirty="0"/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1200" dirty="0"/>
              <a:t>Data Entered Into FSFN for Children in Out-of-Home Care</a:t>
            </a:r>
          </a:p>
        </p:txBody>
      </p:sp>
      <p:sp>
        <p:nvSpPr>
          <p:cNvPr id="19" name="Slide Number Placeholder 6"/>
          <p:cNvSpPr txBox="1">
            <a:spLocks/>
          </p:cNvSpPr>
          <p:nvPr/>
        </p:nvSpPr>
        <p:spPr>
          <a:xfrm>
            <a:off x="6914888" y="65108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05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7" algn="l" defTabSz="914053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53" algn="l" defTabSz="914053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82" algn="l" defTabSz="914053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07" algn="l" defTabSz="914053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33" algn="l" defTabSz="914053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0" algn="l" defTabSz="914053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187" algn="l" defTabSz="914053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15" algn="l" defTabSz="914053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51FEE2-9979-445B-8C07-AE745BDB93EB}" type="slidenum">
              <a:rPr lang="en-US" sz="1000">
                <a:solidFill>
                  <a:srgbClr val="6174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16</a:t>
            </a:fld>
            <a:endParaRPr lang="en-US" sz="1000">
              <a:solidFill>
                <a:srgbClr val="6174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851" y="3544899"/>
            <a:ext cx="85915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Scorecard Measures 9 &amp; 10 - Children Receiving Healthcare Services</a:t>
            </a:r>
          </a:p>
          <a:p>
            <a:r>
              <a:rPr lang="en-US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 9 - Percent of children in out-of-home care who have received medical services in the last 12 months – </a:t>
            </a:r>
            <a:r>
              <a:rPr lang="en-US" alt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= 95%</a:t>
            </a:r>
          </a:p>
          <a:p>
            <a:r>
              <a:rPr lang="en-US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 10 - Percent of children in out-of-home care who have received dental services in the last 7 months – </a:t>
            </a:r>
            <a:r>
              <a:rPr lang="en-US" alt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= 95%</a:t>
            </a:r>
          </a:p>
        </p:txBody>
      </p:sp>
      <p:sp>
        <p:nvSpPr>
          <p:cNvPr id="20" name="5-Point Star 19"/>
          <p:cNvSpPr/>
          <p:nvPr/>
        </p:nvSpPr>
        <p:spPr>
          <a:xfrm rot="1120589">
            <a:off x="4248775" y="5763974"/>
            <a:ext cx="184898" cy="1768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>
                <a:alpha val="66000"/>
              </a:srgb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AC3942-E8BA-4977-8406-1E878362CB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51" y="837337"/>
            <a:ext cx="5083749" cy="16920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6C7B1E-E7CD-489E-B3C6-E53C69D34F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2950" y="826652"/>
            <a:ext cx="3677474" cy="17008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88939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-26894" y="6218262"/>
            <a:ext cx="38266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FSFN Report 1301 “Case Management Safety Management Listing”</a:t>
            </a:r>
            <a:endParaRPr 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6894" y="6498593"/>
            <a:ext cx="9170894" cy="2833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6894" y="6808998"/>
            <a:ext cx="9170894" cy="6838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0863"/>
            <a:ext cx="386708" cy="301632"/>
          </a:xfrm>
          <a:prstGeom prst="rect">
            <a:avLst/>
          </a:prstGeom>
        </p:spPr>
      </p:pic>
      <p:sp>
        <p:nvSpPr>
          <p:cNvPr id="11" name="Slide Number Placeholder 6"/>
          <p:cNvSpPr txBox="1">
            <a:spLocks/>
          </p:cNvSpPr>
          <p:nvPr/>
        </p:nvSpPr>
        <p:spPr>
          <a:xfrm>
            <a:off x="6914888" y="65108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05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7" algn="l" defTabSz="914053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53" algn="l" defTabSz="914053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82" algn="l" defTabSz="914053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07" algn="l" defTabSz="914053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33" algn="l" defTabSz="914053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0" algn="l" defTabSz="914053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187" algn="l" defTabSz="914053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15" algn="l" defTabSz="914053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51FEE2-9979-445B-8C07-AE745BDB93EB}" type="slidenum">
              <a:rPr lang="en-US" sz="1000">
                <a:solidFill>
                  <a:srgbClr val="6174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17</a:t>
            </a:fld>
            <a:endParaRPr lang="en-US" sz="1000">
              <a:solidFill>
                <a:srgbClr val="6174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52400" y="228600"/>
            <a:ext cx="7620000" cy="49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04" tIns="45703" rIns="91404" bIns="45703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In-Home Safety Plan Management</a:t>
            </a:r>
          </a:p>
          <a:p>
            <a:pPr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Percent of Completed In-Home Safety Plans under 180 Effective Days – Target: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95.0%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D77E10-BC37-412B-BDE0-B9D4CD21FC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845" y="903328"/>
            <a:ext cx="4553666" cy="15708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145F1E-7744-406B-B857-DBAB67C86E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4660" y="2539021"/>
            <a:ext cx="5649960" cy="35437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63622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849C0E-E7F2-4C4B-9EDA-49DF90124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973" y="3992888"/>
            <a:ext cx="5731987" cy="21619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E084B1-6417-42AB-A6E2-043817B12E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9687" y="938343"/>
            <a:ext cx="4744625" cy="19978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5-Point Star 19"/>
          <p:cNvSpPr/>
          <p:nvPr/>
        </p:nvSpPr>
        <p:spPr>
          <a:xfrm rot="1120589">
            <a:off x="2337549" y="5606579"/>
            <a:ext cx="179379" cy="175628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>
                <a:alpha val="66000"/>
              </a:srgb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 rot="1120589">
            <a:off x="2926544" y="2412970"/>
            <a:ext cx="177159" cy="14613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>
                <a:alpha val="66000"/>
              </a:srgb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52400" y="205614"/>
            <a:ext cx="7620000" cy="307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04" tIns="45703" rIns="91404" bIns="45703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Unified Home Studies – Approval Status</a:t>
            </a: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442183"/>
            <a:ext cx="807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Cases with a Pending or No UHS – 45+ Days Past Due; 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Data-as-of: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06/26/2023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6894" y="6498593"/>
            <a:ext cx="9170894" cy="2833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6894" y="6808998"/>
            <a:ext cx="9170894" cy="6838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0863"/>
            <a:ext cx="386708" cy="301632"/>
          </a:xfrm>
          <a:prstGeom prst="rect">
            <a:avLst/>
          </a:prstGeom>
        </p:spPr>
      </p:pic>
      <p:sp>
        <p:nvSpPr>
          <p:cNvPr id="11" name="Slide Number Placeholder 6"/>
          <p:cNvSpPr txBox="1">
            <a:spLocks/>
          </p:cNvSpPr>
          <p:nvPr/>
        </p:nvSpPr>
        <p:spPr>
          <a:xfrm>
            <a:off x="6914888" y="65108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05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7" algn="l" defTabSz="914053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53" algn="l" defTabSz="914053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82" algn="l" defTabSz="914053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07" algn="l" defTabSz="914053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33" algn="l" defTabSz="914053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0" algn="l" defTabSz="914053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187" algn="l" defTabSz="914053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15" algn="l" defTabSz="914053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51FEE2-9979-445B-8C07-AE745BDB93EB}" type="slidenum">
              <a:rPr lang="en-US" sz="1000">
                <a:solidFill>
                  <a:srgbClr val="6174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18</a:t>
            </a:fld>
            <a:endParaRPr lang="en-US" sz="1000" dirty="0">
              <a:solidFill>
                <a:srgbClr val="6174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52400" y="3545127"/>
            <a:ext cx="5229225" cy="307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04" tIns="45703" rIns="91404" bIns="4570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Placement Agreement Errors –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Data-as-of: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06/26/2023</a:t>
            </a:r>
            <a:endParaRPr lang="en-US" alt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744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6894" y="6498593"/>
            <a:ext cx="9170894" cy="2833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lide Number Placeholder 6"/>
          <p:cNvSpPr txBox="1">
            <a:spLocks/>
          </p:cNvSpPr>
          <p:nvPr/>
        </p:nvSpPr>
        <p:spPr>
          <a:xfrm>
            <a:off x="6914888" y="65108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05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7" algn="l" defTabSz="914053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53" algn="l" defTabSz="914053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82" algn="l" defTabSz="914053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07" algn="l" defTabSz="914053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33" algn="l" defTabSz="914053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0" algn="l" defTabSz="914053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187" algn="l" defTabSz="914053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15" algn="l" defTabSz="914053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51FEE2-9979-445B-8C07-AE745BDB93EB}" type="slidenum">
              <a:rPr lang="en-US" sz="1000">
                <a:solidFill>
                  <a:srgbClr val="6174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19</a:t>
            </a:fld>
            <a:endParaRPr lang="en-US" sz="1000" dirty="0">
              <a:solidFill>
                <a:srgbClr val="6174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6894" y="6808998"/>
            <a:ext cx="9170894" cy="6838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7600"/>
            <a:ext cx="386708" cy="3016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9A22DB-10BD-4E82-8D7B-F8229037F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670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3C390A-30BD-4F3A-9549-0D060049A9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027" y="767085"/>
            <a:ext cx="8259052" cy="564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703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388A2D-CF6F-41EC-9B6F-66DB4C2DD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36" y="983205"/>
            <a:ext cx="8994955" cy="52063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Rounded Rectangle 16"/>
          <p:cNvSpPr/>
          <p:nvPr/>
        </p:nvSpPr>
        <p:spPr>
          <a:xfrm>
            <a:off x="48437" y="4455072"/>
            <a:ext cx="8998961" cy="193383"/>
          </a:xfrm>
          <a:custGeom>
            <a:avLst/>
            <a:gdLst>
              <a:gd name="connsiteX0" fmla="*/ 0 w 8998961"/>
              <a:gd name="connsiteY0" fmla="*/ 38101 h 228600"/>
              <a:gd name="connsiteX1" fmla="*/ 38101 w 8998961"/>
              <a:gd name="connsiteY1" fmla="*/ 0 h 228600"/>
              <a:gd name="connsiteX2" fmla="*/ 8960860 w 8998961"/>
              <a:gd name="connsiteY2" fmla="*/ 0 h 228600"/>
              <a:gd name="connsiteX3" fmla="*/ 8998961 w 8998961"/>
              <a:gd name="connsiteY3" fmla="*/ 38101 h 228600"/>
              <a:gd name="connsiteX4" fmla="*/ 8998961 w 8998961"/>
              <a:gd name="connsiteY4" fmla="*/ 190499 h 228600"/>
              <a:gd name="connsiteX5" fmla="*/ 8960860 w 8998961"/>
              <a:gd name="connsiteY5" fmla="*/ 228600 h 228600"/>
              <a:gd name="connsiteX6" fmla="*/ 38101 w 8998961"/>
              <a:gd name="connsiteY6" fmla="*/ 228600 h 228600"/>
              <a:gd name="connsiteX7" fmla="*/ 0 w 8998961"/>
              <a:gd name="connsiteY7" fmla="*/ 190499 h 228600"/>
              <a:gd name="connsiteX8" fmla="*/ 0 w 8998961"/>
              <a:gd name="connsiteY8" fmla="*/ 38101 h 228600"/>
              <a:gd name="connsiteX0" fmla="*/ 0 w 8998961"/>
              <a:gd name="connsiteY0" fmla="*/ 38101 h 228600"/>
              <a:gd name="connsiteX1" fmla="*/ 38101 w 8998961"/>
              <a:gd name="connsiteY1" fmla="*/ 0 h 228600"/>
              <a:gd name="connsiteX2" fmla="*/ 8960860 w 8998961"/>
              <a:gd name="connsiteY2" fmla="*/ 0 h 228600"/>
              <a:gd name="connsiteX3" fmla="*/ 8998961 w 8998961"/>
              <a:gd name="connsiteY3" fmla="*/ 38101 h 228600"/>
              <a:gd name="connsiteX4" fmla="*/ 8998961 w 8998961"/>
              <a:gd name="connsiteY4" fmla="*/ 190499 h 228600"/>
              <a:gd name="connsiteX5" fmla="*/ 8952623 w 8998961"/>
              <a:gd name="connsiteY5" fmla="*/ 203886 h 228600"/>
              <a:gd name="connsiteX6" fmla="*/ 38101 w 8998961"/>
              <a:gd name="connsiteY6" fmla="*/ 228600 h 228600"/>
              <a:gd name="connsiteX7" fmla="*/ 0 w 8998961"/>
              <a:gd name="connsiteY7" fmla="*/ 190499 h 228600"/>
              <a:gd name="connsiteX8" fmla="*/ 0 w 8998961"/>
              <a:gd name="connsiteY8" fmla="*/ 38101 h 228600"/>
              <a:gd name="connsiteX0" fmla="*/ 0 w 8998961"/>
              <a:gd name="connsiteY0" fmla="*/ 38101 h 234353"/>
              <a:gd name="connsiteX1" fmla="*/ 38101 w 8998961"/>
              <a:gd name="connsiteY1" fmla="*/ 0 h 234353"/>
              <a:gd name="connsiteX2" fmla="*/ 8960860 w 8998961"/>
              <a:gd name="connsiteY2" fmla="*/ 0 h 234353"/>
              <a:gd name="connsiteX3" fmla="*/ 8998961 w 8998961"/>
              <a:gd name="connsiteY3" fmla="*/ 38101 h 234353"/>
              <a:gd name="connsiteX4" fmla="*/ 8998961 w 8998961"/>
              <a:gd name="connsiteY4" fmla="*/ 190499 h 234353"/>
              <a:gd name="connsiteX5" fmla="*/ 8952623 w 8998961"/>
              <a:gd name="connsiteY5" fmla="*/ 203886 h 234353"/>
              <a:gd name="connsiteX6" fmla="*/ 38101 w 8998961"/>
              <a:gd name="connsiteY6" fmla="*/ 228600 h 234353"/>
              <a:gd name="connsiteX7" fmla="*/ 0 w 8998961"/>
              <a:gd name="connsiteY7" fmla="*/ 223450 h 234353"/>
              <a:gd name="connsiteX8" fmla="*/ 0 w 8998961"/>
              <a:gd name="connsiteY8" fmla="*/ 38101 h 234353"/>
              <a:gd name="connsiteX0" fmla="*/ 0 w 8998961"/>
              <a:gd name="connsiteY0" fmla="*/ 38101 h 229499"/>
              <a:gd name="connsiteX1" fmla="*/ 38101 w 8998961"/>
              <a:gd name="connsiteY1" fmla="*/ 0 h 229499"/>
              <a:gd name="connsiteX2" fmla="*/ 8960860 w 8998961"/>
              <a:gd name="connsiteY2" fmla="*/ 0 h 229499"/>
              <a:gd name="connsiteX3" fmla="*/ 8998961 w 8998961"/>
              <a:gd name="connsiteY3" fmla="*/ 38101 h 229499"/>
              <a:gd name="connsiteX4" fmla="*/ 8998961 w 8998961"/>
              <a:gd name="connsiteY4" fmla="*/ 190499 h 229499"/>
              <a:gd name="connsiteX5" fmla="*/ 8952623 w 8998961"/>
              <a:gd name="connsiteY5" fmla="*/ 203886 h 229499"/>
              <a:gd name="connsiteX6" fmla="*/ 38101 w 8998961"/>
              <a:gd name="connsiteY6" fmla="*/ 203886 h 229499"/>
              <a:gd name="connsiteX7" fmla="*/ 0 w 8998961"/>
              <a:gd name="connsiteY7" fmla="*/ 223450 h 229499"/>
              <a:gd name="connsiteX8" fmla="*/ 0 w 8998961"/>
              <a:gd name="connsiteY8" fmla="*/ 38101 h 229499"/>
              <a:gd name="connsiteX0" fmla="*/ 0 w 8998961"/>
              <a:gd name="connsiteY0" fmla="*/ 38101 h 205244"/>
              <a:gd name="connsiteX1" fmla="*/ 38101 w 8998961"/>
              <a:gd name="connsiteY1" fmla="*/ 0 h 205244"/>
              <a:gd name="connsiteX2" fmla="*/ 8960860 w 8998961"/>
              <a:gd name="connsiteY2" fmla="*/ 0 h 205244"/>
              <a:gd name="connsiteX3" fmla="*/ 8998961 w 8998961"/>
              <a:gd name="connsiteY3" fmla="*/ 38101 h 205244"/>
              <a:gd name="connsiteX4" fmla="*/ 8998961 w 8998961"/>
              <a:gd name="connsiteY4" fmla="*/ 190499 h 205244"/>
              <a:gd name="connsiteX5" fmla="*/ 8952623 w 8998961"/>
              <a:gd name="connsiteY5" fmla="*/ 203886 h 205244"/>
              <a:gd name="connsiteX6" fmla="*/ 38101 w 8998961"/>
              <a:gd name="connsiteY6" fmla="*/ 203886 h 205244"/>
              <a:gd name="connsiteX7" fmla="*/ 0 w 8998961"/>
              <a:gd name="connsiteY7" fmla="*/ 190499 h 205244"/>
              <a:gd name="connsiteX8" fmla="*/ 0 w 8998961"/>
              <a:gd name="connsiteY8" fmla="*/ 38101 h 205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98961" h="205244">
                <a:moveTo>
                  <a:pt x="0" y="38101"/>
                </a:moveTo>
                <a:cubicBezTo>
                  <a:pt x="0" y="17058"/>
                  <a:pt x="17058" y="0"/>
                  <a:pt x="38101" y="0"/>
                </a:cubicBezTo>
                <a:lnTo>
                  <a:pt x="8960860" y="0"/>
                </a:lnTo>
                <a:cubicBezTo>
                  <a:pt x="8981903" y="0"/>
                  <a:pt x="8998961" y="17058"/>
                  <a:pt x="8998961" y="38101"/>
                </a:cubicBezTo>
                <a:lnTo>
                  <a:pt x="8998961" y="190499"/>
                </a:lnTo>
                <a:cubicBezTo>
                  <a:pt x="8998961" y="211542"/>
                  <a:pt x="8973666" y="203886"/>
                  <a:pt x="8952623" y="203886"/>
                </a:cubicBezTo>
                <a:lnTo>
                  <a:pt x="38101" y="203886"/>
                </a:lnTo>
                <a:cubicBezTo>
                  <a:pt x="17058" y="203886"/>
                  <a:pt x="0" y="211542"/>
                  <a:pt x="0" y="190499"/>
                </a:cubicBezTo>
                <a:lnTo>
                  <a:pt x="0" y="38101"/>
                </a:lnTo>
                <a:close/>
              </a:path>
            </a:pathLst>
          </a:custGeom>
          <a:noFill/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-26894" y="6498593"/>
            <a:ext cx="9170894" cy="378789"/>
            <a:chOff x="-26894" y="6498593"/>
            <a:chExt cx="9170894" cy="378789"/>
          </a:xfrm>
        </p:grpSpPr>
        <p:sp>
          <p:nvSpPr>
            <p:cNvPr id="11" name="Rectangle 10"/>
            <p:cNvSpPr/>
            <p:nvPr/>
          </p:nvSpPr>
          <p:spPr>
            <a:xfrm>
              <a:off x="-26894" y="6808998"/>
              <a:ext cx="9170894" cy="683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-26894" y="6498593"/>
              <a:ext cx="9170894" cy="2833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510863"/>
              <a:ext cx="386708" cy="301632"/>
            </a:xfrm>
            <a:prstGeom prst="rect">
              <a:avLst/>
            </a:prstGeom>
          </p:spPr>
        </p:pic>
        <p:sp>
          <p:nvSpPr>
            <p:cNvPr id="16" name="Slide Number Placeholder 6"/>
            <p:cNvSpPr txBox="1">
              <a:spLocks/>
            </p:cNvSpPr>
            <p:nvPr/>
          </p:nvSpPr>
          <p:spPr>
            <a:xfrm>
              <a:off x="6914888" y="6510863"/>
              <a:ext cx="21336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053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027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053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082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107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133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160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187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215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3151FEE2-9979-445B-8C07-AE745BDB93EB}" type="slidenum">
                <a:rPr lang="en-US" sz="1000">
                  <a:solidFill>
                    <a:srgbClr val="6174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2</a:t>
              </a:fld>
              <a:endParaRPr lang="en-US" sz="1000">
                <a:solidFill>
                  <a:srgbClr val="6174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927100" y="171816"/>
            <a:ext cx="72898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Based Care Lead Agency Scorecard</a:t>
            </a:r>
          </a:p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 22-23, 3rd Quarter:  January 01, 2023 to March 31, 2023</a:t>
            </a:r>
          </a:p>
        </p:txBody>
      </p:sp>
    </p:spTree>
    <p:extLst>
      <p:ext uri="{BB962C8B-B14F-4D97-AF65-F5344CB8AC3E}">
        <p14:creationId xmlns:p14="http://schemas.microsoft.com/office/powerpoint/2010/main" val="2870884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6894" y="6498593"/>
            <a:ext cx="9170894" cy="2833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lide Number Placeholder 6"/>
          <p:cNvSpPr txBox="1">
            <a:spLocks/>
          </p:cNvSpPr>
          <p:nvPr/>
        </p:nvSpPr>
        <p:spPr>
          <a:xfrm>
            <a:off x="6914888" y="65108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05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7" algn="l" defTabSz="914053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53" algn="l" defTabSz="914053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82" algn="l" defTabSz="914053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07" algn="l" defTabSz="914053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33" algn="l" defTabSz="914053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0" algn="l" defTabSz="914053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187" algn="l" defTabSz="914053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15" algn="l" defTabSz="914053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51FEE2-9979-445B-8C07-AE745BDB93EB}" type="slidenum">
              <a:rPr lang="en-US" sz="1000">
                <a:solidFill>
                  <a:srgbClr val="6174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20</a:t>
            </a:fld>
            <a:endParaRPr lang="en-US" sz="1000" dirty="0">
              <a:solidFill>
                <a:srgbClr val="6174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6894" y="6808998"/>
            <a:ext cx="9170894" cy="6838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7600"/>
            <a:ext cx="386708" cy="3016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DFCC26-91C1-4077-8843-9B1981D55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670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315A6A-35E3-4F22-97D9-5E1827499B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413"/>
          <a:stretch/>
        </p:blipFill>
        <p:spPr>
          <a:xfrm>
            <a:off x="536895" y="884624"/>
            <a:ext cx="8070209" cy="518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846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506" y="658163"/>
            <a:ext cx="7276929" cy="57575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774" y="2156048"/>
            <a:ext cx="3558208" cy="4153153"/>
          </a:xfrm>
          <a:prstGeom prst="rect">
            <a:avLst/>
          </a:prstGeom>
        </p:spPr>
      </p:pic>
      <p:pic>
        <p:nvPicPr>
          <p:cNvPr id="26626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4" t="16504" r="71830" b="61758"/>
          <a:stretch/>
        </p:blipFill>
        <p:spPr bwMode="auto">
          <a:xfrm>
            <a:off x="228601" y="76211"/>
            <a:ext cx="1143000" cy="121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5" t="16504" r="12515" b="77515"/>
          <a:stretch/>
        </p:blipFill>
        <p:spPr bwMode="auto">
          <a:xfrm>
            <a:off x="2057400" y="115185"/>
            <a:ext cx="6829648" cy="48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-26894" y="6498593"/>
            <a:ext cx="9170894" cy="378789"/>
            <a:chOff x="-26894" y="6498593"/>
            <a:chExt cx="9170894" cy="378789"/>
          </a:xfrm>
        </p:grpSpPr>
        <p:sp>
          <p:nvSpPr>
            <p:cNvPr id="8" name="Rectangle 7"/>
            <p:cNvSpPr/>
            <p:nvPr/>
          </p:nvSpPr>
          <p:spPr>
            <a:xfrm>
              <a:off x="-26894" y="6808998"/>
              <a:ext cx="9170894" cy="683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-26894" y="6498593"/>
              <a:ext cx="9170894" cy="2833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7" y="6510863"/>
              <a:ext cx="386708" cy="301632"/>
            </a:xfrm>
            <a:prstGeom prst="rect">
              <a:avLst/>
            </a:prstGeom>
          </p:spPr>
        </p:pic>
        <p:sp>
          <p:nvSpPr>
            <p:cNvPr id="12" name="Slide Number Placeholder 6"/>
            <p:cNvSpPr txBox="1">
              <a:spLocks/>
            </p:cNvSpPr>
            <p:nvPr/>
          </p:nvSpPr>
          <p:spPr>
            <a:xfrm>
              <a:off x="6914888" y="6510863"/>
              <a:ext cx="21336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053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027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053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082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107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133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160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187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215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3151FEE2-9979-445B-8C07-AE745BDB93EB}" type="slidenum">
                <a:rPr lang="en-US" sz="1000" dirty="0">
                  <a:solidFill>
                    <a:srgbClr val="6174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21</a:t>
              </a:fld>
              <a:endParaRPr lang="en-US" sz="1000">
                <a:solidFill>
                  <a:srgbClr val="6174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7259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5-Point Star 14"/>
          <p:cNvSpPr/>
          <p:nvPr/>
        </p:nvSpPr>
        <p:spPr>
          <a:xfrm rot="1120589">
            <a:off x="2865392" y="2082499"/>
            <a:ext cx="247506" cy="22967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>
                <a:alpha val="66000"/>
              </a:srgb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0" y="76012"/>
            <a:ext cx="7924800" cy="677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04" tIns="45703" rIns="91404" bIns="4570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 dirty="0">
                <a:solidFill>
                  <a:prstClr val="black"/>
                </a:solidFill>
              </a:rPr>
              <a:t>Scorecard Measure 4 – Children Seen Every Thirty Days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en-US" sz="1200" dirty="0"/>
              <a:t>SM04 - Percent of children under supervision who are required to be seen every 30 days </a:t>
            </a:r>
            <a:r>
              <a:rPr lang="en-US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= 99.5%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endParaRPr lang="en-US" altLang="en-US" sz="1200" i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-26894" y="6498593"/>
            <a:ext cx="9170894" cy="378789"/>
            <a:chOff x="-26894" y="6498593"/>
            <a:chExt cx="9170894" cy="378789"/>
          </a:xfrm>
        </p:grpSpPr>
        <p:sp>
          <p:nvSpPr>
            <p:cNvPr id="14" name="Rectangle 13"/>
            <p:cNvSpPr/>
            <p:nvPr/>
          </p:nvSpPr>
          <p:spPr>
            <a:xfrm>
              <a:off x="-26894" y="6808998"/>
              <a:ext cx="9170894" cy="683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-26894" y="6498593"/>
              <a:ext cx="9170894" cy="2833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510863"/>
              <a:ext cx="386708" cy="301632"/>
            </a:xfrm>
            <a:prstGeom prst="rect">
              <a:avLst/>
            </a:prstGeom>
          </p:spPr>
        </p:pic>
        <p:sp>
          <p:nvSpPr>
            <p:cNvPr id="24" name="Slide Number Placeholder 6"/>
            <p:cNvSpPr txBox="1">
              <a:spLocks/>
            </p:cNvSpPr>
            <p:nvPr/>
          </p:nvSpPr>
          <p:spPr>
            <a:xfrm>
              <a:off x="6914888" y="6510863"/>
              <a:ext cx="21336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053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027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053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082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107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133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160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187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215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3151FEE2-9979-445B-8C07-AE745BDB93EB}" type="slidenum">
                <a:rPr lang="en-US" sz="1000">
                  <a:solidFill>
                    <a:srgbClr val="6174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3</a:t>
              </a:fld>
              <a:endParaRPr lang="en-US" sz="1000">
                <a:solidFill>
                  <a:srgbClr val="6174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411ED39-888D-45DB-A561-44683C7585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8287" y="3722571"/>
            <a:ext cx="3221716" cy="25380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Flowchart: Off-page Connector 15">
            <a:extLst>
              <a:ext uri="{FF2B5EF4-FFF2-40B4-BE49-F238E27FC236}">
                <a16:creationId xmlns:a16="http://schemas.microsoft.com/office/drawing/2014/main" id="{2000C3A2-4CA5-4F95-BF85-C8C002177D3F}"/>
              </a:ext>
            </a:extLst>
          </p:cNvPr>
          <p:cNvSpPr/>
          <p:nvPr/>
        </p:nvSpPr>
        <p:spPr>
          <a:xfrm rot="16200000">
            <a:off x="-776441" y="4651413"/>
            <a:ext cx="2536786" cy="679101"/>
          </a:xfrm>
          <a:prstGeom prst="flowChartOffpage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100" dirty="0"/>
              <a:t>Prior</a:t>
            </a:r>
          </a:p>
          <a:p>
            <a:pPr algn="ctr"/>
            <a:r>
              <a:rPr lang="en-US" sz="1100" dirty="0"/>
              <a:t>Month End</a:t>
            </a:r>
          </a:p>
        </p:txBody>
      </p:sp>
      <p:sp>
        <p:nvSpPr>
          <p:cNvPr id="17" name="Flowchart: Off-page Connector 16">
            <a:extLst>
              <a:ext uri="{FF2B5EF4-FFF2-40B4-BE49-F238E27FC236}">
                <a16:creationId xmlns:a16="http://schemas.microsoft.com/office/drawing/2014/main" id="{9200F619-4089-4001-BF9F-D46D2B5A050A}"/>
              </a:ext>
            </a:extLst>
          </p:cNvPr>
          <p:cNvSpPr/>
          <p:nvPr/>
        </p:nvSpPr>
        <p:spPr>
          <a:xfrm rot="16200000">
            <a:off x="-776441" y="1713917"/>
            <a:ext cx="2536784" cy="679101"/>
          </a:xfrm>
          <a:prstGeom prst="flowChartOffpage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100" dirty="0"/>
              <a:t>Current Month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6A2F9D-BC43-4332-9E18-3D11A3FD40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6587" y="780096"/>
            <a:ext cx="3185413" cy="27172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D45028-F7ED-4318-AECA-E7CCCA5EAE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5762" y="2757505"/>
            <a:ext cx="600013" cy="1673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6EC3F4-7EF7-4FDC-8C0F-11EB12F426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5262" y="2764665"/>
            <a:ext cx="857188" cy="17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26894" y="6498593"/>
            <a:ext cx="9170894" cy="378789"/>
            <a:chOff x="-26894" y="6498593"/>
            <a:chExt cx="9170894" cy="378789"/>
          </a:xfrm>
        </p:grpSpPr>
        <p:sp>
          <p:nvSpPr>
            <p:cNvPr id="11" name="Rectangle 10"/>
            <p:cNvSpPr/>
            <p:nvPr/>
          </p:nvSpPr>
          <p:spPr>
            <a:xfrm>
              <a:off x="-26894" y="6808998"/>
              <a:ext cx="9170894" cy="683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-26894" y="6498593"/>
              <a:ext cx="9170894" cy="2833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510863"/>
              <a:ext cx="386708" cy="301632"/>
            </a:xfrm>
            <a:prstGeom prst="rect">
              <a:avLst/>
            </a:prstGeom>
          </p:spPr>
        </p:pic>
        <p:sp>
          <p:nvSpPr>
            <p:cNvPr id="14" name="Slide Number Placeholder 6"/>
            <p:cNvSpPr txBox="1">
              <a:spLocks/>
            </p:cNvSpPr>
            <p:nvPr/>
          </p:nvSpPr>
          <p:spPr>
            <a:xfrm>
              <a:off x="6914888" y="6510863"/>
              <a:ext cx="21336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053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027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053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082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107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133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160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187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215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3151FEE2-9979-445B-8C07-AE745BDB93EB}" type="slidenum">
                <a:rPr lang="en-US" sz="1000">
                  <a:solidFill>
                    <a:srgbClr val="6174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4</a:t>
              </a:fld>
              <a:endParaRPr lang="en-US" sz="1000" dirty="0">
                <a:solidFill>
                  <a:srgbClr val="6174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70318" y="547803"/>
            <a:ext cx="4336591" cy="276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04" tIns="45703" rIns="91404" bIns="45703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= 70% Mothers and 50% Fathers - seen monthly</a:t>
            </a: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191339" y="325923"/>
            <a:ext cx="5186068" cy="307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04" tIns="45703" rIns="91404" bIns="45703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 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Birth Parent Contacts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097076" y="2779316"/>
            <a:ext cx="35425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Mother Contact </a:t>
            </a:r>
          </a:p>
          <a:p>
            <a:pPr algn="ctr"/>
            <a:r>
              <a:rPr lang="en-US" sz="9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Green: 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 or above, </a:t>
            </a:r>
            <a:r>
              <a:rPr lang="en-US" sz="900" b="1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Yellow</a:t>
            </a:r>
            <a:r>
              <a:rPr lang="en-US" sz="9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69% - 60%, </a:t>
            </a:r>
            <a:r>
              <a:rPr lang="en-US" sz="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US" sz="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59% or less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639579" y="2779316"/>
            <a:ext cx="3535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Father Contact </a:t>
            </a:r>
          </a:p>
          <a:p>
            <a:pPr algn="ctr"/>
            <a:r>
              <a:rPr lang="en-US" sz="9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Green: 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 or above, </a:t>
            </a:r>
            <a:r>
              <a:rPr lang="en-US" sz="900" b="1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Yellow</a:t>
            </a:r>
            <a:r>
              <a:rPr lang="en-US" sz="9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49% - 40%, </a:t>
            </a:r>
            <a:r>
              <a:rPr lang="en-US" sz="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US" sz="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39% or less</a:t>
            </a:r>
          </a:p>
        </p:txBody>
      </p:sp>
      <p:sp>
        <p:nvSpPr>
          <p:cNvPr id="15" name="Flowchart: Off-page Connector 14">
            <a:extLst>
              <a:ext uri="{FF2B5EF4-FFF2-40B4-BE49-F238E27FC236}">
                <a16:creationId xmlns:a16="http://schemas.microsoft.com/office/drawing/2014/main" id="{15C97DF4-11A6-41FE-8AA7-744F22A71929}"/>
              </a:ext>
            </a:extLst>
          </p:cNvPr>
          <p:cNvSpPr/>
          <p:nvPr/>
        </p:nvSpPr>
        <p:spPr>
          <a:xfrm rot="16200000">
            <a:off x="-386055" y="4543966"/>
            <a:ext cx="1756015" cy="679101"/>
          </a:xfrm>
          <a:prstGeom prst="flowChartOffpage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100" dirty="0"/>
              <a:t>Prior</a:t>
            </a:r>
          </a:p>
          <a:p>
            <a:pPr algn="ctr"/>
            <a:r>
              <a:rPr lang="en-US" sz="1100" dirty="0"/>
              <a:t>Month End</a:t>
            </a:r>
          </a:p>
        </p:txBody>
      </p:sp>
      <p:sp>
        <p:nvSpPr>
          <p:cNvPr id="16" name="Flowchart: Off-page Connector 15">
            <a:extLst>
              <a:ext uri="{FF2B5EF4-FFF2-40B4-BE49-F238E27FC236}">
                <a16:creationId xmlns:a16="http://schemas.microsoft.com/office/drawing/2014/main" id="{60DEB474-DBC4-439E-BA3D-E5402D7516CC}"/>
              </a:ext>
            </a:extLst>
          </p:cNvPr>
          <p:cNvSpPr/>
          <p:nvPr/>
        </p:nvSpPr>
        <p:spPr>
          <a:xfrm rot="16200000">
            <a:off x="-586626" y="1766285"/>
            <a:ext cx="2157158" cy="679101"/>
          </a:xfrm>
          <a:prstGeom prst="flowChartOffpage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100" dirty="0"/>
              <a:t>Current Month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F11740-399D-4259-91AE-1BCC7D5FEC76}"/>
              </a:ext>
            </a:extLst>
          </p:cNvPr>
          <p:cNvSpPr/>
          <p:nvPr/>
        </p:nvSpPr>
        <p:spPr>
          <a:xfrm>
            <a:off x="1029497" y="5746331"/>
            <a:ext cx="35425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Mother Contact </a:t>
            </a:r>
          </a:p>
          <a:p>
            <a:pPr algn="ctr"/>
            <a:r>
              <a:rPr lang="en-US" sz="9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Green: 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 or above, </a:t>
            </a:r>
            <a:r>
              <a:rPr lang="en-US" sz="900" b="1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Yellow</a:t>
            </a:r>
            <a:r>
              <a:rPr lang="en-US" sz="9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69% - 60%, </a:t>
            </a:r>
            <a:r>
              <a:rPr lang="en-US" sz="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US" sz="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59% or less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45A88D-6AC3-4E1B-AE77-D3F6FA3DEB7B}"/>
              </a:ext>
            </a:extLst>
          </p:cNvPr>
          <p:cNvSpPr/>
          <p:nvPr/>
        </p:nvSpPr>
        <p:spPr>
          <a:xfrm>
            <a:off x="4572000" y="5775124"/>
            <a:ext cx="3535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Father Contact </a:t>
            </a:r>
          </a:p>
          <a:p>
            <a:pPr algn="ctr"/>
            <a:r>
              <a:rPr lang="en-US" sz="9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Green: 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 or above, </a:t>
            </a:r>
            <a:r>
              <a:rPr lang="en-US" sz="900" b="1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Yellow</a:t>
            </a:r>
            <a:r>
              <a:rPr lang="en-US" sz="9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49% - 40%, </a:t>
            </a:r>
            <a:r>
              <a:rPr lang="en-US" sz="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US" sz="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39% or less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8802FD-0CCB-48D2-BA2B-55A1AC0E91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4749" y="4005510"/>
            <a:ext cx="5251996" cy="17506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5" name="Picture 1">
            <a:extLst>
              <a:ext uri="{FF2B5EF4-FFF2-40B4-BE49-F238E27FC236}">
                <a16:creationId xmlns:a16="http://schemas.microsoft.com/office/drawing/2014/main" id="{EC2EDFF4-AA2A-460F-B1E1-884382EBF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566" y="5023669"/>
            <a:ext cx="32385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">
            <a:extLst>
              <a:ext uri="{FF2B5EF4-FFF2-40B4-BE49-F238E27FC236}">
                <a16:creationId xmlns:a16="http://schemas.microsoft.com/office/drawing/2014/main" id="{72189FA5-4653-43EF-9FB0-A77CA24A9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728" y="5049294"/>
            <a:ext cx="32385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">
            <a:extLst>
              <a:ext uri="{FF2B5EF4-FFF2-40B4-BE49-F238E27FC236}">
                <a16:creationId xmlns:a16="http://schemas.microsoft.com/office/drawing/2014/main" id="{A50CB91A-9B64-43D8-AF89-ED86C9FCF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389" y="5049294"/>
            <a:ext cx="32385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05AE2B7-6D06-4FC5-8B4A-02F21EEDE7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3580" y="967594"/>
            <a:ext cx="5251996" cy="17506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44247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5-Point Star 16"/>
          <p:cNvSpPr/>
          <p:nvPr/>
        </p:nvSpPr>
        <p:spPr>
          <a:xfrm rot="1120589">
            <a:off x="7038651" y="4874953"/>
            <a:ext cx="228600" cy="192024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>
                <a:alpha val="66000"/>
              </a:srgb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5-Point Star 21"/>
          <p:cNvSpPr/>
          <p:nvPr/>
        </p:nvSpPr>
        <p:spPr>
          <a:xfrm rot="1120589">
            <a:off x="7190753" y="4830347"/>
            <a:ext cx="228600" cy="192024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>
                <a:alpha val="66000"/>
              </a:srgb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5-Point Star 20"/>
          <p:cNvSpPr/>
          <p:nvPr/>
        </p:nvSpPr>
        <p:spPr>
          <a:xfrm rot="1120589">
            <a:off x="3613339" y="4582717"/>
            <a:ext cx="234989" cy="20534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>
                <a:alpha val="66000"/>
              </a:srgb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5-Point Star 25"/>
          <p:cNvSpPr/>
          <p:nvPr/>
        </p:nvSpPr>
        <p:spPr>
          <a:xfrm rot="1120589">
            <a:off x="3111192" y="4483736"/>
            <a:ext cx="234989" cy="20534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>
                <a:alpha val="66000"/>
              </a:srgb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1120589">
            <a:off x="3446166" y="4870924"/>
            <a:ext cx="247506" cy="22967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>
                <a:alpha val="66000"/>
              </a:srgb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7365" y="237292"/>
            <a:ext cx="85915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Scorecard Measures 5 &amp; 6 - Children Achieving Permanency</a:t>
            </a:r>
          </a:p>
          <a:p>
            <a:r>
              <a:rPr lang="en-US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SM05 - Percent of children exiting care to a permanent home within 12 months of entering care – </a:t>
            </a:r>
            <a:r>
              <a:rPr lang="en-US" alt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= 40.5%</a:t>
            </a:r>
          </a:p>
          <a:p>
            <a:r>
              <a:rPr lang="en-US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SM06 - Percent of children exiting care to a permanent home for children in care 12-23 months – </a:t>
            </a:r>
            <a:r>
              <a:rPr lang="en-US" alt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= 43.6%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882971" y="3620539"/>
            <a:ext cx="43428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SM05 - Percentage to reach </a:t>
            </a:r>
            <a:r>
              <a:rPr lang="en-US" sz="800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Yellow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36.5%</a:t>
            </a:r>
            <a:endParaRPr lang="en-US" sz="800" b="1" dirty="0">
              <a:solidFill>
                <a:srgbClr val="3990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26894" y="6498593"/>
            <a:ext cx="9170894" cy="378789"/>
            <a:chOff x="-26894" y="6498593"/>
            <a:chExt cx="9170894" cy="378789"/>
          </a:xfrm>
        </p:grpSpPr>
        <p:sp>
          <p:nvSpPr>
            <p:cNvPr id="30" name="Rectangle 29"/>
            <p:cNvSpPr/>
            <p:nvPr/>
          </p:nvSpPr>
          <p:spPr>
            <a:xfrm>
              <a:off x="-26894" y="6808998"/>
              <a:ext cx="9170894" cy="683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-26894" y="6498593"/>
              <a:ext cx="9170894" cy="2833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510863"/>
              <a:ext cx="386708" cy="301632"/>
            </a:xfrm>
            <a:prstGeom prst="rect">
              <a:avLst/>
            </a:prstGeom>
          </p:spPr>
        </p:pic>
        <p:sp>
          <p:nvSpPr>
            <p:cNvPr id="33" name="Slide Number Placeholder 6"/>
            <p:cNvSpPr txBox="1">
              <a:spLocks/>
            </p:cNvSpPr>
            <p:nvPr/>
          </p:nvSpPr>
          <p:spPr>
            <a:xfrm>
              <a:off x="6914888" y="6510863"/>
              <a:ext cx="21336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053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027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053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082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107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133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160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187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215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3151FEE2-9979-445B-8C07-AE745BDB93EB}" type="slidenum">
                <a:rPr lang="en-US" sz="1000">
                  <a:solidFill>
                    <a:srgbClr val="6174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5</a:t>
              </a:fld>
              <a:endParaRPr lang="en-US" sz="1000">
                <a:solidFill>
                  <a:srgbClr val="6174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512714" y="3615322"/>
            <a:ext cx="43428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SM06 - Percentage to reach </a:t>
            </a:r>
            <a:r>
              <a:rPr lang="en-US" sz="800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Yellow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39.4%</a:t>
            </a:r>
            <a:endParaRPr lang="en-US" sz="800" b="1" dirty="0">
              <a:solidFill>
                <a:srgbClr val="3990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D8CCD6-85EA-4C5D-909A-FADEFA58347E}"/>
              </a:ext>
            </a:extLst>
          </p:cNvPr>
          <p:cNvSpPr txBox="1"/>
          <p:nvPr/>
        </p:nvSpPr>
        <p:spPr>
          <a:xfrm>
            <a:off x="183677" y="5353062"/>
            <a:ext cx="4264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7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Children Exiting Out-of-Home Care to a Permanent Home within Twelve Months of Entering Care On-Demand Listing - Report #1119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443EC59-CBD8-4C93-AD08-1AFE3189CCD8}"/>
              </a:ext>
            </a:extLst>
          </p:cNvPr>
          <p:cNvSpPr txBox="1"/>
          <p:nvPr/>
        </p:nvSpPr>
        <p:spPr>
          <a:xfrm>
            <a:off x="4544287" y="5326146"/>
            <a:ext cx="4264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7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Children Exiting Out-of-Home Care to a Permanent Home within Twelve Months of Entering Care On-Demand Listing - Report #1138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088E51-8789-448B-AEF4-C763EF6AEC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250" y="1011812"/>
            <a:ext cx="3187070" cy="15345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Flowchart: Off-page Connector 23">
            <a:extLst>
              <a:ext uri="{FF2B5EF4-FFF2-40B4-BE49-F238E27FC236}">
                <a16:creationId xmlns:a16="http://schemas.microsoft.com/office/drawing/2014/main" id="{A564C5A0-56DA-49E6-80C8-C02C869DF03C}"/>
              </a:ext>
            </a:extLst>
          </p:cNvPr>
          <p:cNvSpPr/>
          <p:nvPr/>
        </p:nvSpPr>
        <p:spPr>
          <a:xfrm rot="16200000">
            <a:off x="-313614" y="1334999"/>
            <a:ext cx="1534516" cy="804990"/>
          </a:xfrm>
          <a:prstGeom prst="flowChartOffpage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100" dirty="0"/>
              <a:t>Entered into FSFN</a:t>
            </a:r>
          </a:p>
          <a:p>
            <a:pPr algn="ctr"/>
            <a:r>
              <a:rPr lang="en-US" sz="1100" dirty="0"/>
              <a:t>Last 2 Weeks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DB8323-AF87-44AB-B90A-E6D69B5963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836" y="3814071"/>
            <a:ext cx="4224344" cy="15120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7C4DD6-77F6-4B87-902A-745147080D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9714" y="3804743"/>
            <a:ext cx="4224345" cy="15120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5-Point Star 17"/>
          <p:cNvSpPr/>
          <p:nvPr/>
        </p:nvSpPr>
        <p:spPr>
          <a:xfrm rot="1120589">
            <a:off x="7867668" y="4889747"/>
            <a:ext cx="228600" cy="192024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>
                <a:alpha val="66000"/>
              </a:srgb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05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-26894" y="6268138"/>
            <a:ext cx="750397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 Source: 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Children Who Do Not Re-Enter Foster Care within Twelve (12) Months of Moving to a Permanent Home On-Demand Listing - OCWDRU Report #1100 ,  </a:t>
            </a:r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Rpt-as-of: 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06/26/23</a:t>
            </a:r>
            <a:endParaRPr 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13186"/>
            <a:ext cx="8991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Re-Entering Out-of-Home Care </a:t>
            </a:r>
          </a:p>
          <a:p>
            <a:r>
              <a:rPr lang="en-US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Children in a Recent Removal Episode Who Have Had a Prior Reunification or Permanent Guardianship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26894" y="6808998"/>
            <a:ext cx="9170894" cy="6838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26894" y="6498593"/>
            <a:ext cx="9170894" cy="2833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0863"/>
            <a:ext cx="386708" cy="301632"/>
          </a:xfrm>
          <a:prstGeom prst="rect">
            <a:avLst/>
          </a:prstGeom>
        </p:spPr>
      </p:pic>
      <p:sp>
        <p:nvSpPr>
          <p:cNvPr id="19" name="Slide Number Placeholder 6"/>
          <p:cNvSpPr txBox="1">
            <a:spLocks/>
          </p:cNvSpPr>
          <p:nvPr/>
        </p:nvSpPr>
        <p:spPr>
          <a:xfrm>
            <a:off x="6914888" y="65108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05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7" algn="l" defTabSz="914053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53" algn="l" defTabSz="914053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82" algn="l" defTabSz="914053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07" algn="l" defTabSz="914053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33" algn="l" defTabSz="914053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0" algn="l" defTabSz="914053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187" algn="l" defTabSz="914053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15" algn="l" defTabSz="914053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51FEE2-9979-445B-8C07-AE745BDB93EB}" type="slidenum">
              <a:rPr lang="en-US" sz="1000">
                <a:solidFill>
                  <a:srgbClr val="6174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US" sz="1000">
              <a:solidFill>
                <a:srgbClr val="6174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ED28AF-F49A-4C86-B52D-FC69C16A04F3}"/>
              </a:ext>
            </a:extLst>
          </p:cNvPr>
          <p:cNvSpPr txBox="1"/>
          <p:nvPr/>
        </p:nvSpPr>
        <p:spPr>
          <a:xfrm>
            <a:off x="-26895" y="4022153"/>
            <a:ext cx="85915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Scorecard Measures 7 – Children Who Do Not Re-Enter into OHC after Achieving Permanency</a:t>
            </a:r>
          </a:p>
          <a:p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SM07 - Percent of children exiting care to a permanent home within 12 months of entering care – </a:t>
            </a:r>
            <a:r>
              <a:rPr lang="en-US" alt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Target = 91.7% or Greater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F440D0-1AD5-4B04-91D1-F87B620D0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395" y="910256"/>
            <a:ext cx="7983368" cy="20328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7D7AFD4-A530-46EB-A0A2-74541126A2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395" y="4620519"/>
            <a:ext cx="4438095" cy="16476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Flowchart: Off-page Connector 12">
            <a:extLst>
              <a:ext uri="{FF2B5EF4-FFF2-40B4-BE49-F238E27FC236}">
                <a16:creationId xmlns:a16="http://schemas.microsoft.com/office/drawing/2014/main" id="{8713DCC4-659A-4DAF-95D3-6CF6E2E1D1B3}"/>
              </a:ext>
            </a:extLst>
          </p:cNvPr>
          <p:cNvSpPr/>
          <p:nvPr/>
        </p:nvSpPr>
        <p:spPr>
          <a:xfrm rot="16200000">
            <a:off x="-561989" y="1489970"/>
            <a:ext cx="2031266" cy="804990"/>
          </a:xfrm>
          <a:prstGeom prst="flowChartOffpage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100" dirty="0"/>
              <a:t>Re-Entry into  OHC</a:t>
            </a:r>
          </a:p>
          <a:p>
            <a:pPr algn="ctr"/>
            <a:r>
              <a:rPr lang="en-US" sz="1100" dirty="0"/>
              <a:t>Last 2 Weeks</a:t>
            </a:r>
          </a:p>
        </p:txBody>
      </p:sp>
      <p:sp>
        <p:nvSpPr>
          <p:cNvPr id="14" name="Flowchart: Off-page Connector 13">
            <a:extLst>
              <a:ext uri="{FF2B5EF4-FFF2-40B4-BE49-F238E27FC236}">
                <a16:creationId xmlns:a16="http://schemas.microsoft.com/office/drawing/2014/main" id="{DD428977-B56C-4989-929A-A74330813CDE}"/>
              </a:ext>
            </a:extLst>
          </p:cNvPr>
          <p:cNvSpPr/>
          <p:nvPr/>
        </p:nvSpPr>
        <p:spPr>
          <a:xfrm rot="16200000">
            <a:off x="-350058" y="5041836"/>
            <a:ext cx="1647620" cy="804987"/>
          </a:xfrm>
          <a:prstGeom prst="flowChartOffpage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100" dirty="0"/>
              <a:t>FY 22/23</a:t>
            </a:r>
          </a:p>
          <a:p>
            <a:pPr algn="ctr"/>
            <a:r>
              <a:rPr lang="en-US" sz="1100" dirty="0"/>
              <a:t>Contract Measure</a:t>
            </a:r>
          </a:p>
        </p:txBody>
      </p:sp>
      <p:pic>
        <p:nvPicPr>
          <p:cNvPr id="16" name="Picture 1">
            <a:extLst>
              <a:ext uri="{FF2B5EF4-FFF2-40B4-BE49-F238E27FC236}">
                <a16:creationId xmlns:a16="http://schemas.microsoft.com/office/drawing/2014/main" id="{1A6FD2E1-122D-48A1-BF58-841971745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550" y="5604844"/>
            <a:ext cx="32385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744D655-0C8B-489B-9414-5983DC90F30E}"/>
              </a:ext>
            </a:extLst>
          </p:cNvPr>
          <p:cNvSpPr txBox="1"/>
          <p:nvPr/>
        </p:nvSpPr>
        <p:spPr>
          <a:xfrm>
            <a:off x="-26895" y="2973493"/>
            <a:ext cx="314220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 Source: 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FSFN Data Warehouse Ad Hoc Report,  </a:t>
            </a:r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Rpt-as-of: 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06/25/23</a:t>
            </a:r>
            <a:endParaRPr 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049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5-Point Star 11"/>
          <p:cNvSpPr/>
          <p:nvPr/>
        </p:nvSpPr>
        <p:spPr>
          <a:xfrm rot="1120589">
            <a:off x="4792253" y="3774149"/>
            <a:ext cx="234989" cy="20534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>
                <a:alpha val="66000"/>
              </a:srgb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52400" y="304800"/>
            <a:ext cx="4343400" cy="677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04" tIns="45703" rIns="91404" bIns="4570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 dirty="0">
                <a:solidFill>
                  <a:prstClr val="black"/>
                </a:solidFill>
              </a:rPr>
              <a:t>Scorecard Measure 12 – Separated Siblings 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en-US" sz="1200" dirty="0"/>
              <a:t>SM12 - Percentage of siblings groups in out-of-home care where all siblings are placed together </a:t>
            </a:r>
            <a:r>
              <a:rPr lang="en-US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= 65.0%</a:t>
            </a:r>
            <a:endParaRPr lang="en-US" alt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52291" y="2053773"/>
            <a:ext cx="4260923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sibling groups to achieve SM12 target – </a:t>
            </a:r>
            <a:r>
              <a: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Sibling Groups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-26894" y="6498593"/>
            <a:ext cx="9170894" cy="378789"/>
            <a:chOff x="-26894" y="6498593"/>
            <a:chExt cx="9170894" cy="378789"/>
          </a:xfrm>
        </p:grpSpPr>
        <p:sp>
          <p:nvSpPr>
            <p:cNvPr id="20" name="Rectangle 19"/>
            <p:cNvSpPr/>
            <p:nvPr/>
          </p:nvSpPr>
          <p:spPr>
            <a:xfrm>
              <a:off x="-26894" y="6808998"/>
              <a:ext cx="9170894" cy="683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-26894" y="6498593"/>
              <a:ext cx="9170894" cy="2833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510863"/>
              <a:ext cx="386708" cy="301632"/>
            </a:xfrm>
            <a:prstGeom prst="rect">
              <a:avLst/>
            </a:prstGeom>
          </p:spPr>
        </p:pic>
        <p:sp>
          <p:nvSpPr>
            <p:cNvPr id="23" name="Slide Number Placeholder 6"/>
            <p:cNvSpPr txBox="1">
              <a:spLocks/>
            </p:cNvSpPr>
            <p:nvPr/>
          </p:nvSpPr>
          <p:spPr>
            <a:xfrm>
              <a:off x="6914888" y="6510863"/>
              <a:ext cx="21336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053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027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053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082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107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133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160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187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215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3151FEE2-9979-445B-8C07-AE745BDB93EB}" type="slidenum">
                <a:rPr lang="en-US" sz="1000">
                  <a:solidFill>
                    <a:srgbClr val="6174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7</a:t>
              </a:fld>
              <a:endParaRPr lang="en-US" sz="1000">
                <a:solidFill>
                  <a:srgbClr val="6174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A781E5E-9B06-49BB-A97F-B987ADC338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6053" y="304800"/>
            <a:ext cx="4257143" cy="17809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E7EF2B-C1B4-41D7-A9D6-D4732AD773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6367" y="2486722"/>
            <a:ext cx="5591847" cy="38097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81768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4"/>
          <p:cNvSpPr txBox="1">
            <a:spLocks noChangeArrowheads="1"/>
          </p:cNvSpPr>
          <p:nvPr/>
        </p:nvSpPr>
        <p:spPr>
          <a:xfrm>
            <a:off x="138539" y="234950"/>
            <a:ext cx="6685852" cy="5270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50000"/>
              </a:spcBef>
            </a:pPr>
            <a:r>
              <a:rPr lang="en-US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Adoption Finalizations</a:t>
            </a:r>
          </a:p>
          <a:p>
            <a:pPr algn="l">
              <a:spcBef>
                <a:spcPts val="0"/>
              </a:spcBef>
            </a:pPr>
            <a:r>
              <a:rPr lang="en-US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 of Adoptions Finalized with 24 Months of Removal &amp; Percent of Adoption Goal Met</a:t>
            </a: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6134220" y="1270031"/>
            <a:ext cx="2419230" cy="1825594"/>
          </a:xfrm>
          <a:prstGeom prst="wave">
            <a:avLst>
              <a:gd name="adj1" fmla="val 8449"/>
              <a:gd name="adj2" fmla="val 96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Upcoming Finalization Dates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- June 28, 2023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- July 19 &amp; 26, 2023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- August 16 &amp; 23, 2023</a:t>
            </a: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alt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-26894" y="6498593"/>
            <a:ext cx="9170894" cy="378789"/>
            <a:chOff x="-26894" y="6498593"/>
            <a:chExt cx="9170894" cy="378789"/>
          </a:xfrm>
        </p:grpSpPr>
        <p:sp>
          <p:nvSpPr>
            <p:cNvPr id="21" name="Rectangle 20"/>
            <p:cNvSpPr/>
            <p:nvPr/>
          </p:nvSpPr>
          <p:spPr>
            <a:xfrm>
              <a:off x="-26894" y="6808998"/>
              <a:ext cx="9170894" cy="683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-26894" y="6498593"/>
              <a:ext cx="9170894" cy="2833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510863"/>
              <a:ext cx="386708" cy="301632"/>
            </a:xfrm>
            <a:prstGeom prst="rect">
              <a:avLst/>
            </a:prstGeom>
          </p:spPr>
        </p:pic>
        <p:sp>
          <p:nvSpPr>
            <p:cNvPr id="24" name="Slide Number Placeholder 6"/>
            <p:cNvSpPr txBox="1">
              <a:spLocks/>
            </p:cNvSpPr>
            <p:nvPr/>
          </p:nvSpPr>
          <p:spPr>
            <a:xfrm>
              <a:off x="6914888" y="6510863"/>
              <a:ext cx="21336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053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027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053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082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107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133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160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187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215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3151FEE2-9979-445B-8C07-AE745BDB93EB}" type="slidenum">
                <a:rPr lang="en-US" sz="1000">
                  <a:solidFill>
                    <a:srgbClr val="6174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8</a:t>
              </a:fld>
              <a:endParaRPr lang="en-US" sz="1000">
                <a:solidFill>
                  <a:srgbClr val="6174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3BAE64C-CD50-4115-BBAF-47A6D5376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8303" y="4354687"/>
            <a:ext cx="2626585" cy="11169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06A66C-E2E0-47C5-B0EC-37B4BA9732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264" y="762000"/>
            <a:ext cx="5743615" cy="31669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28AE44-77AA-49D3-B0CF-C905C16F2E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354" y="4350517"/>
            <a:ext cx="3682782" cy="14478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67376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549" y="1076738"/>
            <a:ext cx="3314286" cy="319047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244" y="1076738"/>
            <a:ext cx="5012619" cy="496826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549" y="4729785"/>
            <a:ext cx="3314286" cy="131521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115959" y="181801"/>
            <a:ext cx="4829704" cy="600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04" tIns="45703" rIns="91404" bIns="45703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Children’s Legal Services – Shelter Report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CLS Weekly Shelter Report FY 2022-23 as of April 03, 2023</a:t>
            </a:r>
            <a:endParaRPr lang="en-US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26894" y="6498593"/>
            <a:ext cx="9170894" cy="378789"/>
            <a:chOff x="-26894" y="6498593"/>
            <a:chExt cx="9170894" cy="378789"/>
          </a:xfrm>
        </p:grpSpPr>
        <p:sp>
          <p:nvSpPr>
            <p:cNvPr id="13" name="Rectangle 12"/>
            <p:cNvSpPr/>
            <p:nvPr/>
          </p:nvSpPr>
          <p:spPr>
            <a:xfrm>
              <a:off x="-26894" y="6808998"/>
              <a:ext cx="9170894" cy="683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6894" y="6498593"/>
              <a:ext cx="9170894" cy="2833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510863"/>
              <a:ext cx="386708" cy="301632"/>
            </a:xfrm>
            <a:prstGeom prst="rect">
              <a:avLst/>
            </a:prstGeom>
          </p:spPr>
        </p:pic>
        <p:sp>
          <p:nvSpPr>
            <p:cNvPr id="22" name="Slide Number Placeholder 6"/>
            <p:cNvSpPr txBox="1">
              <a:spLocks/>
            </p:cNvSpPr>
            <p:nvPr/>
          </p:nvSpPr>
          <p:spPr>
            <a:xfrm>
              <a:off x="6914888" y="6510863"/>
              <a:ext cx="21336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053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027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053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082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107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133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160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187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215" algn="l" defTabSz="914053" rtl="0" eaLnBrk="1" latinLnBrk="0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3151FEE2-9979-445B-8C07-AE745BDB93EB}" type="slidenum">
                <a:rPr lang="en-US" sz="1000">
                  <a:solidFill>
                    <a:srgbClr val="6174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9</a:t>
              </a:fld>
              <a:endParaRPr lang="en-US" sz="1000">
                <a:solidFill>
                  <a:srgbClr val="6174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3315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60000"/>
            <a:lumOff val="40000"/>
          </a:schemeClr>
        </a:solidFill>
        <a:ln>
          <a:solidFill>
            <a:schemeClr val="tx1">
              <a:alpha val="66000"/>
            </a:schemeClr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tlCol="0" anchor="ctr"/>
      <a:lstStyle>
        <a:defPPr algn="ctr">
          <a:defRPr sz="1400" b="1" i="1" dirty="0" smtClean="0">
            <a:solidFill>
              <a:schemeClr val="tx1"/>
            </a:solidFill>
          </a:defRPr>
        </a:defPPr>
      </a:lstStyle>
      <a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d8aac40-00c8-42e0-928b-14752b97dc47">
      <Terms xmlns="http://schemas.microsoft.com/office/infopath/2007/PartnerControls"/>
    </lcf76f155ced4ddcb4097134ff3c332f>
    <TaxCatchAll xmlns="a8bf78eb-8f4a-4104-a340-f42d8be06c0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2527D28A9C204886DF89A7F6A5533D" ma:contentTypeVersion="12" ma:contentTypeDescription="Create a new document." ma:contentTypeScope="" ma:versionID="ca27f836e84863dc1ab5540eca9f6fe9">
  <xsd:schema xmlns:xsd="http://www.w3.org/2001/XMLSchema" xmlns:xs="http://www.w3.org/2001/XMLSchema" xmlns:p="http://schemas.microsoft.com/office/2006/metadata/properties" xmlns:ns2="5d8aac40-00c8-42e0-928b-14752b97dc47" xmlns:ns3="a8bf78eb-8f4a-4104-a340-f42d8be06c0a" targetNamespace="http://schemas.microsoft.com/office/2006/metadata/properties" ma:root="true" ma:fieldsID="18c3c5fda975eddadf3d8b140518467e" ns2:_="" ns3:_="">
    <xsd:import namespace="5d8aac40-00c8-42e0-928b-14752b97dc47"/>
    <xsd:import namespace="a8bf78eb-8f4a-4104-a340-f42d8be06c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8aac40-00c8-42e0-928b-14752b97dc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12e4b9a6-5307-4504-9cce-21fd4a3ffc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bf78eb-8f4a-4104-a340-f42d8be06c0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c0ccd89-cd88-4d1e-b9c8-756a3e5beca8}" ma:internalName="TaxCatchAll" ma:showField="CatchAllData" ma:web="a8bf78eb-8f4a-4104-a340-f42d8be06c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6DC33C-DA2B-4070-8D22-45C2B91D71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4A25AC-3FC8-40E2-9AB4-5A98A3395BF8}">
  <ds:schemaRefs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a8bf78eb-8f4a-4104-a340-f42d8be06c0a"/>
    <ds:schemaRef ds:uri="5d8aac40-00c8-42e0-928b-14752b97dc47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00EDF34-BE4F-41DD-8D95-AAADFA6FFE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8aac40-00c8-42e0-928b-14752b97dc47"/>
    <ds:schemaRef ds:uri="a8bf78eb-8f4a-4104-a340-f42d8be06c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70162</TotalTime>
  <Words>995</Words>
  <Application>Microsoft Office PowerPoint</Application>
  <PresentationFormat>On-screen Show (4:3)</PresentationFormat>
  <Paragraphs>127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Martin Marmol</cp:lastModifiedBy>
  <cp:revision>3016</cp:revision>
  <cp:lastPrinted>2023-05-31T16:03:37Z</cp:lastPrinted>
  <dcterms:created xsi:type="dcterms:W3CDTF">2014-04-27T16:39:47Z</dcterms:created>
  <dcterms:modified xsi:type="dcterms:W3CDTF">2023-06-27T19:00:54Z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0x010100912527D28A9C204886DF89A7F6A5533D</vt:lpwstr>
  </property>
  <property fmtid="{D5CDD505-2E9C-101B-9397-08002B2CF9AE}" pid="3" name="MediaServiceImageTags">
    <vt:lpwstr/>
  </property>
</Properties>
</file>