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A06BA-C45D-445D-A800-532298116E31}" type="datetimeFigureOut">
              <a:rPr lang="en-US" smtClean="0"/>
              <a:t>4/14/2020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16241-FBB7-46A2-9F3F-EE41DB01BFC7}" type="slidenum">
              <a:rPr lang="en-US" smtClean="0"/>
              <a:t>‹#›</a:t>
            </a:fld>
            <a:endParaRPr lang="en-US"/>
          </a:p>
        </p:txBody>
      </p:sp>
    </p:spTree>
    <p:extLst>
      <p:ext uri="{BB962C8B-B14F-4D97-AF65-F5344CB8AC3E}">
        <p14:creationId xmlns:p14="http://schemas.microsoft.com/office/powerpoint/2010/main" val="4186903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53639" indent="-289112">
              <a:defRPr>
                <a:solidFill>
                  <a:schemeClr val="tx1"/>
                </a:solidFill>
                <a:latin typeface="Times New Roman" panose="02020603050405020304" pitchFamily="18" charset="0"/>
              </a:defRPr>
            </a:lvl2pPr>
            <a:lvl3pPr marL="1159695" indent="-230639">
              <a:defRPr>
                <a:solidFill>
                  <a:schemeClr val="tx1"/>
                </a:solidFill>
                <a:latin typeface="Times New Roman" panose="02020603050405020304" pitchFamily="18" charset="0"/>
              </a:defRPr>
            </a:lvl3pPr>
            <a:lvl4pPr marL="1624222" indent="-230639">
              <a:defRPr>
                <a:solidFill>
                  <a:schemeClr val="tx1"/>
                </a:solidFill>
                <a:latin typeface="Times New Roman" panose="02020603050405020304" pitchFamily="18" charset="0"/>
              </a:defRPr>
            </a:lvl4pPr>
            <a:lvl5pPr marL="2088751" indent="-230639">
              <a:defRPr>
                <a:solidFill>
                  <a:schemeClr val="tx1"/>
                </a:solidFill>
                <a:latin typeface="Times New Roman" panose="02020603050405020304" pitchFamily="18" charset="0"/>
              </a:defRPr>
            </a:lvl5pPr>
            <a:lvl6pPr marL="2556526" indent="-230639" eaLnBrk="0" fontAlgn="base" hangingPunct="0">
              <a:spcBef>
                <a:spcPct val="0"/>
              </a:spcBef>
              <a:spcAft>
                <a:spcPct val="0"/>
              </a:spcAft>
              <a:defRPr>
                <a:solidFill>
                  <a:schemeClr val="tx1"/>
                </a:solidFill>
                <a:latin typeface="Times New Roman" panose="02020603050405020304" pitchFamily="18" charset="0"/>
              </a:defRPr>
            </a:lvl6pPr>
            <a:lvl7pPr marL="3024302" indent="-230639" eaLnBrk="0" fontAlgn="base" hangingPunct="0">
              <a:spcBef>
                <a:spcPct val="0"/>
              </a:spcBef>
              <a:spcAft>
                <a:spcPct val="0"/>
              </a:spcAft>
              <a:defRPr>
                <a:solidFill>
                  <a:schemeClr val="tx1"/>
                </a:solidFill>
                <a:latin typeface="Times New Roman" panose="02020603050405020304" pitchFamily="18" charset="0"/>
              </a:defRPr>
            </a:lvl7pPr>
            <a:lvl8pPr marL="3492078" indent="-230639" eaLnBrk="0" fontAlgn="base" hangingPunct="0">
              <a:spcBef>
                <a:spcPct val="0"/>
              </a:spcBef>
              <a:spcAft>
                <a:spcPct val="0"/>
              </a:spcAft>
              <a:defRPr>
                <a:solidFill>
                  <a:schemeClr val="tx1"/>
                </a:solidFill>
                <a:latin typeface="Times New Roman" panose="02020603050405020304" pitchFamily="18" charset="0"/>
              </a:defRPr>
            </a:lvl8pPr>
            <a:lvl9pPr marL="3959855" indent="-230639"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24916" rtl="0" eaLnBrk="1" fontAlgn="auto" latinLnBrk="0" hangingPunct="1">
              <a:lnSpc>
                <a:spcPct val="100000"/>
              </a:lnSpc>
              <a:spcBef>
                <a:spcPts val="0"/>
              </a:spcBef>
              <a:spcAft>
                <a:spcPts val="0"/>
              </a:spcAft>
              <a:buClrTx/>
              <a:buSzTx/>
              <a:buFontTx/>
              <a:buNone/>
              <a:tabLst/>
              <a:defRPr/>
            </a:pPr>
            <a:fld id="{C04BF04C-C141-4E7A-899D-6946F9A62958}"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24916"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a:lnSpc>
                <a:spcPct val="80000"/>
              </a:lnSpc>
            </a:pPr>
            <a:r>
              <a:rPr lang="en-US" altLang="en-US" sz="800"/>
              <a:t>EXPRESS COMMITMENT TO THE CHILD AND ACCEPTANCE OF THE CHILD.</a:t>
            </a:r>
            <a:endParaRPr lang="en-US" altLang="en-US" sz="800" i="1"/>
          </a:p>
          <a:p>
            <a:pPr>
              <a:lnSpc>
                <a:spcPct val="80000"/>
              </a:lnSpc>
            </a:pPr>
            <a:r>
              <a:rPr lang="en-US" altLang="en-US" sz="800" i="1"/>
              <a:t>For example: "We will talk about these things often, because it is important to us to know how you feel, to understand what happened to you, and to know that you feel safe. Talking about these things will help us make sure that no one ever hurts you again because you are important to us." </a:t>
            </a:r>
          </a:p>
          <a:p>
            <a:pPr>
              <a:lnSpc>
                <a:spcPct val="80000"/>
              </a:lnSpc>
            </a:pPr>
            <a:endParaRPr lang="en-US" altLang="en-US" sz="800" i="1"/>
          </a:p>
          <a:p>
            <a:pPr>
              <a:lnSpc>
                <a:spcPct val="80000"/>
              </a:lnSpc>
            </a:pPr>
            <a:r>
              <a:rPr lang="en-US" altLang="en-US" sz="800"/>
              <a:t>DEMONSTRATE FAMILY TOUCH PATTERNS IN DIFFERENT AREAS OF THE HOME.</a:t>
            </a:r>
            <a:endParaRPr lang="en-US" altLang="en-US" sz="800" i="1"/>
          </a:p>
          <a:p>
            <a:pPr>
              <a:lnSpc>
                <a:spcPct val="80000"/>
              </a:lnSpc>
            </a:pPr>
            <a:r>
              <a:rPr lang="en-US" altLang="en-US" sz="800" i="1"/>
              <a:t>For example: "Now, if you need a hug or a touch, how can I do that with you? If we are watching TV together on the couch, how can we be close in a way that's OK with you and OK with me? When I put you to bed at night, what kind of a good night do you need to feel safe? Will you remind me if I forget?“</a:t>
            </a:r>
          </a:p>
          <a:p>
            <a:pPr>
              <a:lnSpc>
                <a:spcPct val="80000"/>
              </a:lnSpc>
            </a:pPr>
            <a:endParaRPr lang="en-US" altLang="en-US" sz="800" i="1"/>
          </a:p>
          <a:p>
            <a:pPr>
              <a:lnSpc>
                <a:spcPct val="80000"/>
              </a:lnSpc>
            </a:pPr>
            <a:r>
              <a:rPr lang="en-US" altLang="en-US" sz="800"/>
              <a:t>IF THERE ARE OTHER CHILDREN IN THE HOME, DISCUSS EXPECTED AREAS OF SUPPORT AND TENSION.</a:t>
            </a:r>
            <a:endParaRPr lang="en-US" altLang="en-US" sz="800" i="1"/>
          </a:p>
          <a:p>
            <a:pPr>
              <a:lnSpc>
                <a:spcPct val="80000"/>
              </a:lnSpc>
            </a:pPr>
            <a:r>
              <a:rPr lang="en-US" altLang="en-US" sz="800" i="1"/>
              <a:t>For example: "All the children and adults in our family are expected to behave in this way and follow these rules about privacy and touching. We need to remind each other about what is OK and what is not OK. If someone isn't following a rule about privacy or touch, it is your responsibility to come and tell us so we can talk about it.“</a:t>
            </a:r>
          </a:p>
          <a:p>
            <a:pPr>
              <a:lnSpc>
                <a:spcPct val="80000"/>
              </a:lnSpc>
            </a:pPr>
            <a:endParaRPr lang="en-US" altLang="en-US" sz="800" i="1"/>
          </a:p>
          <a:p>
            <a:pPr>
              <a:lnSpc>
                <a:spcPct val="80000"/>
              </a:lnSpc>
            </a:pPr>
            <a:r>
              <a:rPr lang="en-US" altLang="en-US" sz="800"/>
              <a:t>CLEARLY STATE, AS APPROPRIATE, WHEN AND WHERE VARIOUS FAMILY MEMBERS MEET THEIR OWN SEXUAL NEEDS, ESPECIALLY IF THERE ARE OTHER CHILDREN IN THE HOME.</a:t>
            </a:r>
            <a:endParaRPr lang="en-US" altLang="en-US" sz="800" i="1"/>
          </a:p>
          <a:p>
            <a:pPr>
              <a:lnSpc>
                <a:spcPct val="80000"/>
              </a:lnSpc>
            </a:pPr>
            <a:r>
              <a:rPr lang="en-US" altLang="en-US" sz="800" i="1"/>
              <a:t>For example: "The only members of this family who have sex with each other are mom and dad. When we want to be sexual with each other, we do that in private, in our bedroom and always with the door closed. The thought of having sex with a child is grossly offensive to me and to mom. </a:t>
            </a:r>
          </a:p>
          <a:p>
            <a:pPr>
              <a:lnSpc>
                <a:spcPct val="80000"/>
              </a:lnSpc>
            </a:pPr>
            <a:r>
              <a:rPr lang="en-US" altLang="en-US" sz="800" i="1"/>
              <a:t> Or, for a single parent: "1 take care of my sexual needs in private. The thought of using a child both saddens and angers me greatly,“</a:t>
            </a:r>
          </a:p>
          <a:p>
            <a:pPr>
              <a:lnSpc>
                <a:spcPct val="80000"/>
              </a:lnSpc>
            </a:pPr>
            <a:endParaRPr lang="en-US" altLang="en-US" sz="800" i="1"/>
          </a:p>
          <a:p>
            <a:pPr>
              <a:lnSpc>
                <a:spcPct val="80000"/>
              </a:lnSpc>
            </a:pPr>
            <a:r>
              <a:rPr lang="en-US" altLang="en-US" sz="800"/>
              <a:t>BREAK THE "SECRECY BARRIER" BY DISCUSSING THE PAST SEXUAL ABUSE WITH THE CHILD.</a:t>
            </a:r>
            <a:endParaRPr lang="en-US" altLang="en-US" sz="800" i="1"/>
          </a:p>
          <a:p>
            <a:pPr>
              <a:lnSpc>
                <a:spcPct val="80000"/>
              </a:lnSpc>
            </a:pPr>
            <a:r>
              <a:rPr lang="en-US" altLang="en-US" sz="800" i="1"/>
              <a:t>For example: "Jamie, we know that when you were with your family where you were born, you were sexually abused. Your Mom and her boyfriends did things to your body that they shouldn't have done.” or "Chris, I know that when you were with your real mom she did sexual things with you. I'll bet you did what you were told to do because you didn't know what would happen if you didn't.“</a:t>
            </a:r>
          </a:p>
          <a:p>
            <a:pPr>
              <a:lnSpc>
                <a:spcPct val="80000"/>
              </a:lnSpc>
            </a:pPr>
            <a:endParaRPr lang="en-US" altLang="en-US" sz="800" i="1"/>
          </a:p>
          <a:p>
            <a:pPr>
              <a:lnSpc>
                <a:spcPct val="80000"/>
              </a:lnSpc>
            </a:pPr>
            <a:r>
              <a:rPr lang="en-US" altLang="en-US" sz="800"/>
              <a:t>CONCENTRATE ON FEELINGS AND ACKNOWLEDGE THAT THE CHILD MAY BE FRIGHTENED.</a:t>
            </a:r>
            <a:endParaRPr lang="en-US" altLang="en-US" sz="800" i="1"/>
          </a:p>
          <a:p>
            <a:pPr>
              <a:lnSpc>
                <a:spcPct val="80000"/>
              </a:lnSpc>
            </a:pPr>
            <a:r>
              <a:rPr lang="en-US" altLang="en-US" sz="800" i="1"/>
              <a:t>For example: "When that was happening you might have been scared or frightened because you weren't sure you liked the way it felt and you didn't know what would happen next, or what would happen if you said no. You're probably wondering right now if it is going to happen this same way in this family. And you're scared to even think or talk about it." </a:t>
            </a:r>
          </a:p>
          <a:p>
            <a:pPr>
              <a:lnSpc>
                <a:spcPct val="80000"/>
              </a:lnSpc>
            </a:pPr>
            <a:endParaRPr lang="en-US" altLang="en-US" sz="800" b="1"/>
          </a:p>
          <a:p>
            <a:pPr>
              <a:lnSpc>
                <a:spcPct val="80000"/>
              </a:lnSpc>
            </a:pPr>
            <a:r>
              <a:rPr lang="en-US" altLang="en-US" sz="800" b="1"/>
              <a:t>Note:</a:t>
            </a:r>
            <a:r>
              <a:rPr lang="en-US" altLang="en-US" sz="800"/>
              <a:t> </a:t>
            </a:r>
          </a:p>
          <a:p>
            <a:pPr>
              <a:lnSpc>
                <a:spcPct val="80000"/>
              </a:lnSpc>
            </a:pPr>
            <a:r>
              <a:rPr lang="en-US" altLang="en-US" sz="800"/>
              <a:t>What you say to the child should be tailor-made to meet situations you know about in which the child was abused. For example, the child may have been abused in the bedroom, or the bathroom, or in the basement, or after school before a parent came home, or when the other parent went to the grocery store. Through discussion with your child case manager, find out where/when the abuse occurred so you can address the specific circumstances of the child.</a:t>
            </a:r>
          </a:p>
          <a:p>
            <a:pPr>
              <a:lnSpc>
                <a:spcPct val="80000"/>
              </a:lnSpc>
            </a:pPr>
            <a:endParaRPr lang="en-US" altLang="en-US" sz="800"/>
          </a:p>
          <a:p>
            <a:pPr>
              <a:lnSpc>
                <a:spcPct val="80000"/>
              </a:lnSpc>
            </a:pPr>
            <a:endParaRPr lang="en-US" altLang="en-US" sz="800"/>
          </a:p>
        </p:txBody>
      </p:sp>
    </p:spTree>
    <p:extLst>
      <p:ext uri="{BB962C8B-B14F-4D97-AF65-F5344CB8AC3E}">
        <p14:creationId xmlns:p14="http://schemas.microsoft.com/office/powerpoint/2010/main" val="2627399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49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92113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8855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4224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05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dirty="0"/>
          </a:p>
        </p:txBody>
      </p:sp>
      <p:sp>
        <p:nvSpPr>
          <p:cNvPr id="6" name="Rectangle 7"/>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8"/>
          <p:cNvSpPr>
            <a:spLocks noGrp="1" noChangeArrowheads="1"/>
          </p:cNvSpPr>
          <p:nvPr>
            <p:ph type="sldNum" sz="quarter" idx="12"/>
          </p:nvPr>
        </p:nvSpPr>
        <p:spPr>
          <a:ln/>
        </p:spPr>
        <p:txBody>
          <a:bodyPr/>
          <a:lstStyle>
            <a:lvl1pPr>
              <a:defRPr/>
            </a:lvl1pPr>
          </a:lstStyle>
          <a:p>
            <a:pPr>
              <a:defRPr/>
            </a:pPr>
            <a:fld id="{D311515A-4F60-44E9-98D7-2B3DC7E12BBD}" type="slidenum">
              <a:rPr lang="en-US" altLang="en-US"/>
              <a:pPr>
                <a:defRPr/>
              </a:pPr>
              <a:t>‹#›</a:t>
            </a:fld>
            <a:endParaRPr lang="en-US" altLang="en-US" dirty="0"/>
          </a:p>
        </p:txBody>
      </p:sp>
    </p:spTree>
    <p:extLst>
      <p:ext uri="{BB962C8B-B14F-4D97-AF65-F5344CB8AC3E}">
        <p14:creationId xmlns:p14="http://schemas.microsoft.com/office/powerpoint/2010/main" val="1907583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64217"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47417"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47417"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564217" y="6265863"/>
            <a:ext cx="2540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2/28/2002</a:t>
            </a: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6"/>
          <p:cNvSpPr>
            <a:spLocks noGrp="1"/>
          </p:cNvSpPr>
          <p:nvPr>
            <p:ph type="ftr" sz="quarter" idx="11"/>
          </p:nvPr>
        </p:nvSpPr>
        <p:spPr>
          <a:xfrm>
            <a:off x="4572000" y="6248400"/>
            <a:ext cx="42672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Florida Department of Children &amp; Families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GPS: Florida MAPP</a:t>
            </a:r>
          </a:p>
        </p:txBody>
      </p:sp>
      <p:sp>
        <p:nvSpPr>
          <p:cNvPr id="8" name="Slide Number Placeholder 7"/>
          <p:cNvSpPr>
            <a:spLocks noGrp="1"/>
          </p:cNvSpPr>
          <p:nvPr>
            <p:ph type="sldNum" sz="quarter" idx="12"/>
          </p:nvPr>
        </p:nvSpPr>
        <p:spPr>
          <a:xfrm>
            <a:off x="9347200" y="6248400"/>
            <a:ext cx="2540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a:t>
            </a:r>
            <a:fld id="{A2DE7BF3-9B44-41B6-8FE4-5CE8003DC513}"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752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496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44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7862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4/14/2020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2700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4/14/2020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4950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586B75A-687E-405C-8A0B-8D00578BA2C3}" type="datetimeFigureOut">
              <a:rPr lang="en-US" smtClean="0"/>
              <a:pPr/>
              <a:t>4/14/2020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9147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586B75A-687E-405C-8A0B-8D00578BA2C3}" type="datetimeFigureOut">
              <a:rPr lang="en-US" smtClean="0"/>
              <a:pPr/>
              <a:t>4/14/2020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4717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984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586B75A-687E-405C-8A0B-8D00578BA2C3}" type="datetimeFigureOut">
              <a:rPr lang="en-US" smtClean="0"/>
              <a:pPr/>
              <a:t>4/14/2020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58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subTitle" idx="1"/>
          </p:nvPr>
        </p:nvSpPr>
        <p:spPr>
          <a:xfrm>
            <a:off x="4076700" y="5181600"/>
            <a:ext cx="5257800" cy="1295400"/>
          </a:xfrm>
        </p:spPr>
        <p:txBody>
          <a:bodyPr/>
          <a:lstStyle/>
          <a:p>
            <a:pPr>
              <a:lnSpc>
                <a:spcPct val="90000"/>
              </a:lnSpc>
              <a:defRPr/>
            </a:pPr>
            <a:r>
              <a:rPr lang="en-US" altLang="en-US" b="1" dirty="0" smtClean="0">
                <a:solidFill>
                  <a:schemeClr val="hlink"/>
                </a:solidFill>
                <a:effectLst>
                  <a:outerShdw blurRad="38100" dist="38100" dir="2700000" algn="tl">
                    <a:srgbClr val="000000"/>
                  </a:outerShdw>
                </a:effectLst>
              </a:rPr>
              <a:t>Passport to Parenting</a:t>
            </a:r>
          </a:p>
          <a:p>
            <a:pPr>
              <a:lnSpc>
                <a:spcPct val="90000"/>
              </a:lnSpc>
              <a:defRPr/>
            </a:pPr>
            <a:r>
              <a:rPr lang="en-US" b="1" dirty="0" smtClean="0">
                <a:solidFill>
                  <a:schemeClr val="hlink"/>
                </a:solidFill>
                <a:effectLst>
                  <a:outerShdw blurRad="38100" dist="38100" dir="2700000" algn="tl">
                    <a:srgbClr val="000000"/>
                  </a:outerShdw>
                </a:effectLst>
              </a:rPr>
              <a:t>Psychotropic Medication Homework </a:t>
            </a:r>
          </a:p>
          <a:p>
            <a:pPr>
              <a:lnSpc>
                <a:spcPct val="90000"/>
              </a:lnSpc>
              <a:defRPr/>
            </a:pPr>
            <a:endParaRPr lang="en-US" b="1" dirty="0">
              <a:solidFill>
                <a:schemeClr val="hlink"/>
              </a:solidFill>
              <a:effectLst>
                <a:outerShdw blurRad="38100" dist="38100" dir="2700000" algn="tl">
                  <a:srgbClr val="000000"/>
                </a:outerShdw>
              </a:effectLst>
            </a:endParaRPr>
          </a:p>
          <a:p>
            <a:pPr algn="l">
              <a:lnSpc>
                <a:spcPct val="90000"/>
              </a:lnSpc>
              <a:defRPr/>
            </a:pPr>
            <a:endParaRPr lang="en-US" b="1" dirty="0" smtClean="0">
              <a:solidFill>
                <a:schemeClr val="hlink"/>
              </a:solidFill>
              <a:effectLst>
                <a:outerShdw blurRad="38100" dist="38100" dir="2700000" algn="tl">
                  <a:srgbClr val="000000"/>
                </a:outerShdw>
              </a:effectLst>
            </a:endParaRPr>
          </a:p>
        </p:txBody>
      </p:sp>
      <p:pic>
        <p:nvPicPr>
          <p:cNvPr id="4099" name="Picture 4" descr="HFC logo CBC"/>
          <p:cNvPicPr>
            <a:picLocks noChangeAspect="1" noChangeArrowheads="1"/>
          </p:cNvPicPr>
          <p:nvPr/>
        </p:nvPicPr>
        <p:blipFill>
          <a:blip r:embed="rId2">
            <a:clrChange>
              <a:clrFrom>
                <a:srgbClr val="F1FFFF"/>
              </a:clrFrom>
              <a:clrTo>
                <a:srgbClr val="F1FFFF">
                  <a:alpha val="0"/>
                </a:srgbClr>
              </a:clrTo>
            </a:clrChange>
            <a:extLst>
              <a:ext uri="{28A0092B-C50C-407E-A947-70E740481C1C}">
                <a14:useLocalDpi xmlns:a14="http://schemas.microsoft.com/office/drawing/2010/main" val="0"/>
              </a:ext>
            </a:extLst>
          </a:blip>
          <a:srcRect/>
          <a:stretch>
            <a:fillRect/>
          </a:stretch>
        </p:blipFill>
        <p:spPr bwMode="auto">
          <a:xfrm>
            <a:off x="7848600" y="457201"/>
            <a:ext cx="2236788"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mdavis8\AppData\Local\Microsoft\Windows\Temporary Internet Files\Content.IE5\9BCCNBC4\26959138_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296" y="648428"/>
            <a:ext cx="4310304" cy="32274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davis8\AppData\Local\Microsoft\Windows\Temporary Internet Files\Content.IE5\XQBTDOOC\Happy-Kid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3629" y="1990332"/>
            <a:ext cx="4731760" cy="2613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721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223542"/>
          </a:xfrm>
        </p:spPr>
        <p:txBody>
          <a:bodyPr/>
          <a:lstStyle/>
          <a:p>
            <a:r>
              <a:rPr lang="en-US" dirty="0"/>
              <a:t>Next Steps…. </a:t>
            </a:r>
          </a:p>
        </p:txBody>
      </p:sp>
      <p:sp>
        <p:nvSpPr>
          <p:cNvPr id="3" name="Content Placeholder 2"/>
          <p:cNvSpPr>
            <a:spLocks noGrp="1"/>
          </p:cNvSpPr>
          <p:nvPr>
            <p:ph sz="half" idx="1"/>
          </p:nvPr>
        </p:nvSpPr>
        <p:spPr/>
        <p:txBody>
          <a:bodyPr>
            <a:normAutofit fontScale="92500" lnSpcReduction="20000"/>
          </a:bodyPr>
          <a:lstStyle/>
          <a:p>
            <a:r>
              <a:rPr lang="en-US" sz="2800" dirty="0"/>
              <a:t>The </a:t>
            </a:r>
            <a:r>
              <a:rPr lang="en-US" sz="2800" dirty="0" smtClean="0"/>
              <a:t>Foster Parent Mentor is </a:t>
            </a:r>
            <a:r>
              <a:rPr lang="en-US" sz="2800" dirty="0"/>
              <a:t>an experience family who is assigned to work with you for the first </a:t>
            </a:r>
            <a:r>
              <a:rPr lang="en-US" sz="2800" dirty="0" smtClean="0"/>
              <a:t> 3 months you </a:t>
            </a:r>
            <a:r>
              <a:rPr lang="en-US" sz="2800" dirty="0"/>
              <a:t>are licensed.  They will reach out to you with in the first few days you are licensed and at least monthly there after.  Please return their attempts to contact you.  You will be provide special contact phone numbers </a:t>
            </a:r>
            <a:r>
              <a:rPr lang="en-US" sz="2800" dirty="0" err="1"/>
              <a:t>etc</a:t>
            </a:r>
            <a:r>
              <a:rPr lang="en-US" sz="2800" dirty="0"/>
              <a:t> </a:t>
            </a:r>
            <a:r>
              <a:rPr lang="en-US" sz="2800" dirty="0" smtClean="0"/>
              <a:t> for </a:t>
            </a:r>
            <a:r>
              <a:rPr lang="en-US" sz="2800" dirty="0"/>
              <a:t>them they are available to you for support and are very eager to help you.  </a:t>
            </a:r>
          </a:p>
          <a:p>
            <a:endParaRPr lang="en-US" dirty="0"/>
          </a:p>
        </p:txBody>
      </p:sp>
      <p:sp>
        <p:nvSpPr>
          <p:cNvPr id="5" name="Content Placeholder 4"/>
          <p:cNvSpPr>
            <a:spLocks noGrp="1"/>
          </p:cNvSpPr>
          <p:nvPr>
            <p:ph sz="half" idx="2"/>
          </p:nvPr>
        </p:nvSpPr>
        <p:spPr/>
        <p:txBody>
          <a:bodyPr>
            <a:normAutofit fontScale="92500" lnSpcReduction="20000"/>
          </a:bodyPr>
          <a:lstStyle/>
          <a:p>
            <a:endParaRPr lang="en-US"/>
          </a:p>
        </p:txBody>
      </p:sp>
      <p:pic>
        <p:nvPicPr>
          <p:cNvPr id="4099" name="Picture 3" descr="C:\Users\mdavis8\AppData\Local\Microsoft\Windows\Temporary Internet Files\Content.IE5\9S6QJ3KJ\6b8eb69e23403b3e2768df36e60798ab[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1801091"/>
            <a:ext cx="4946073" cy="405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574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a:t>
            </a:r>
          </a:p>
        </p:txBody>
      </p:sp>
      <p:sp>
        <p:nvSpPr>
          <p:cNvPr id="4" name="Content Placeholder 3"/>
          <p:cNvSpPr>
            <a:spLocks noGrp="1"/>
          </p:cNvSpPr>
          <p:nvPr>
            <p:ph sz="half" idx="2"/>
          </p:nvPr>
        </p:nvSpPr>
        <p:spPr>
          <a:xfrm>
            <a:off x="4558145" y="1717964"/>
            <a:ext cx="6941128" cy="4378036"/>
          </a:xfrm>
        </p:spPr>
        <p:txBody>
          <a:bodyPr>
            <a:noAutofit/>
          </a:bodyPr>
          <a:lstStyle/>
          <a:p>
            <a:r>
              <a:rPr lang="en-US" b="1" dirty="0" smtClean="0"/>
              <a:t>Relicensing Specialist-</a:t>
            </a:r>
          </a:p>
          <a:p>
            <a:r>
              <a:rPr lang="en-US" dirty="0" smtClean="0"/>
              <a:t>Each family will be assigned to a Heartland for Children Relicensing Specialist.  They will be your worker while you are licensed and will visit you monthly for the first 3 to 6 months you are initially licensed.  It will decrease to quarterly after that if you do not need as much support but if you need them they will be there for you.  Their primary job is to help you maintain your license but they are also there as a support to you and the needs of the children in your home.  </a:t>
            </a:r>
          </a:p>
          <a:p>
            <a:r>
              <a:rPr lang="en-US" dirty="0" smtClean="0"/>
              <a:t>Their first visit will occur just prior to your licensure or immediately after and is often referred to as the Welcome visit.  It typically takes 1 to 1½ hours.  During that visit they will get to know you and your schedule answer your questions/concerns and ask to see the layout of your home.  They will ask to see where your medications, chemicals, fire extinguisher </a:t>
            </a:r>
            <a:r>
              <a:rPr lang="en-US" dirty="0" err="1" smtClean="0"/>
              <a:t>etc</a:t>
            </a:r>
            <a:r>
              <a:rPr lang="en-US" dirty="0" smtClean="0"/>
              <a:t> are located. </a:t>
            </a:r>
            <a:endParaRPr lang="en-US" dirty="0"/>
          </a:p>
        </p:txBody>
      </p:sp>
      <p:pic>
        <p:nvPicPr>
          <p:cNvPr id="5122" name="Picture 2" descr="C:\Users\mdavis8\AppData\Local\Microsoft\Windows\Temporary Internet Files\Content.IE5\9S6QJ3KJ\CBSNewsSocialWork[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34292" y="1966480"/>
            <a:ext cx="3643744"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130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a:t>
            </a:r>
          </a:p>
        </p:txBody>
      </p:sp>
      <p:sp>
        <p:nvSpPr>
          <p:cNvPr id="3" name="Content Placeholder 2"/>
          <p:cNvSpPr>
            <a:spLocks noGrp="1"/>
          </p:cNvSpPr>
          <p:nvPr>
            <p:ph sz="half" idx="1"/>
          </p:nvPr>
        </p:nvSpPr>
        <p:spPr/>
        <p:txBody>
          <a:bodyPr>
            <a:normAutofit fontScale="85000" lnSpcReduction="10000"/>
          </a:bodyPr>
          <a:lstStyle/>
          <a:p>
            <a:r>
              <a:rPr lang="en-US" b="1" dirty="0" smtClean="0"/>
              <a:t>Placements-</a:t>
            </a:r>
          </a:p>
          <a:p>
            <a:r>
              <a:rPr lang="en-US" sz="2400" dirty="0" smtClean="0"/>
              <a:t>Placements are a specific group of individuals at Heartland for Children who you will get to know well.  They will be the only agency that will contact you to request placement for children.  As discussed previously, you may ask any questions important to you and your family regarding the children and there behaviors etc.  The placement staff may or may not know the answer but they will do their best to assist you.   </a:t>
            </a:r>
          </a:p>
          <a:p>
            <a:endParaRPr lang="en-US" dirty="0"/>
          </a:p>
        </p:txBody>
      </p:sp>
      <p:sp>
        <p:nvSpPr>
          <p:cNvPr id="4" name="Content Placeholder 3"/>
          <p:cNvSpPr>
            <a:spLocks noGrp="1"/>
          </p:cNvSpPr>
          <p:nvPr>
            <p:ph sz="half" idx="2"/>
          </p:nvPr>
        </p:nvSpPr>
        <p:spPr>
          <a:xfrm>
            <a:off x="6217920" y="1845735"/>
            <a:ext cx="4937760" cy="4430374"/>
          </a:xfrm>
        </p:spPr>
        <p:txBody>
          <a:bodyPr>
            <a:normAutofit fontScale="85000" lnSpcReduction="10000"/>
          </a:bodyPr>
          <a:lstStyle/>
          <a:p>
            <a:r>
              <a:rPr lang="en-US" b="1" dirty="0" smtClean="0"/>
              <a:t>Family Case Managers-</a:t>
            </a:r>
          </a:p>
          <a:p>
            <a:r>
              <a:rPr lang="en-US" sz="1900" dirty="0" smtClean="0"/>
              <a:t>Case managers will be assigned to each family working with the court system.   There are three case management organization in our area: Devereux, Children’s Home Society, and One Hope United.  </a:t>
            </a:r>
            <a:endParaRPr lang="en-US" sz="1900" dirty="0"/>
          </a:p>
          <a:p>
            <a:r>
              <a:rPr lang="en-US" sz="1900" dirty="0" smtClean="0"/>
              <a:t>Case managers will visit your home at least every 25 to 30 days.  They may need to visit weekly if required specifically by the court given special circumstances for the child(</a:t>
            </a:r>
            <a:r>
              <a:rPr lang="en-US" sz="1900" dirty="0" err="1" smtClean="0"/>
              <a:t>ren</a:t>
            </a:r>
            <a:r>
              <a:rPr lang="en-US" sz="1900" dirty="0" smtClean="0"/>
              <a:t>).  If you need assistance, each agency has an after hours on call number.  These numbers will be provided to you during your Welcome visit as well.   Your case manager will also have email and cell numbers.  If you are unable to contact your case manager you are encouraged to contact there Supervisor to request assistance.  We all work in Partnership together for the benefit of the children.  Please give the Case manager time to respond in case they are out of the office or in court unless it is an emergency etc.  </a:t>
            </a:r>
            <a:endParaRPr lang="en-US" sz="1900" dirty="0"/>
          </a:p>
        </p:txBody>
      </p:sp>
    </p:spTree>
    <p:extLst>
      <p:ext uri="{BB962C8B-B14F-4D97-AF65-F5344CB8AC3E}">
        <p14:creationId xmlns:p14="http://schemas.microsoft.com/office/powerpoint/2010/main" val="215203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a:t>
            </a:r>
            <a:r>
              <a:rPr lang="en-US" dirty="0"/>
              <a:t>Steps…. </a:t>
            </a:r>
          </a:p>
        </p:txBody>
      </p:sp>
      <p:sp>
        <p:nvSpPr>
          <p:cNvPr id="3" name="Content Placeholder 2"/>
          <p:cNvSpPr>
            <a:spLocks noGrp="1"/>
          </p:cNvSpPr>
          <p:nvPr>
            <p:ph sz="half" idx="1"/>
          </p:nvPr>
        </p:nvSpPr>
        <p:spPr>
          <a:xfrm>
            <a:off x="1097278" y="1845733"/>
            <a:ext cx="4937760" cy="4416521"/>
          </a:xfrm>
        </p:spPr>
        <p:txBody>
          <a:bodyPr>
            <a:normAutofit/>
          </a:bodyPr>
          <a:lstStyle/>
          <a:p>
            <a:r>
              <a:rPr lang="en-US" b="1" dirty="0" smtClean="0"/>
              <a:t>Child Protective Investigator CPI-</a:t>
            </a:r>
          </a:p>
          <a:p>
            <a:r>
              <a:rPr lang="en-US" dirty="0" smtClean="0"/>
              <a:t>CPI- is an employee of the Department of Children and Families.  As a foster parent you may have some interaction with and investigator but typically not a lot or limited interaction.  They may bring a child to your home after an initial removal prior to a case being staffed to case management.  Also they may investigate abuse allegations within foster homes as well.  If there is an investigation regarding the children in your home, typically your relicensing specialist will accompany the CPI in order to provide support to you during that time.  They are not there to investigate the case but to provide support to you.</a:t>
            </a:r>
            <a:endParaRPr lang="en-US" dirty="0"/>
          </a:p>
        </p:txBody>
      </p:sp>
      <p:sp>
        <p:nvSpPr>
          <p:cNvPr id="4" name="Content Placeholder 3"/>
          <p:cNvSpPr>
            <a:spLocks noGrp="1"/>
          </p:cNvSpPr>
          <p:nvPr>
            <p:ph sz="half" idx="2"/>
          </p:nvPr>
        </p:nvSpPr>
        <p:spPr/>
        <p:txBody>
          <a:bodyPr>
            <a:normAutofit/>
          </a:bodyPr>
          <a:lstStyle/>
          <a:p>
            <a:r>
              <a:rPr lang="en-US" b="1" dirty="0" smtClean="0"/>
              <a:t>Guardian ad Litem GAL-</a:t>
            </a:r>
          </a:p>
          <a:p>
            <a:r>
              <a:rPr lang="en-US" sz="2400" dirty="0" smtClean="0"/>
              <a:t>GAL- is a Court appointed party to represent the child’s best interest in the court.  They typically visit with the child at least once per month.  The may visit at your home but may also visit at school or day care.  You may have much or little interaction with them and most are volunteer persons.</a:t>
            </a:r>
            <a:endParaRPr lang="en-US" sz="2400" dirty="0"/>
          </a:p>
        </p:txBody>
      </p:sp>
    </p:spTree>
    <p:extLst>
      <p:ext uri="{BB962C8B-B14F-4D97-AF65-F5344CB8AC3E}">
        <p14:creationId xmlns:p14="http://schemas.microsoft.com/office/powerpoint/2010/main" val="868033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a:t>
            </a:r>
            <a:endParaRPr lang="en-US" dirty="0"/>
          </a:p>
        </p:txBody>
      </p:sp>
      <p:sp>
        <p:nvSpPr>
          <p:cNvPr id="3" name="Content Placeholder 2"/>
          <p:cNvSpPr>
            <a:spLocks noGrp="1"/>
          </p:cNvSpPr>
          <p:nvPr>
            <p:ph sz="half" idx="1"/>
          </p:nvPr>
        </p:nvSpPr>
        <p:spPr/>
        <p:txBody>
          <a:bodyPr>
            <a:normAutofit/>
          </a:bodyPr>
          <a:lstStyle/>
          <a:p>
            <a:pPr marL="0" indent="0">
              <a:buNone/>
            </a:pPr>
            <a:r>
              <a:rPr lang="en-US" sz="2400" b="1" dirty="0" smtClean="0"/>
              <a:t>Ask for a </a:t>
            </a:r>
            <a:r>
              <a:rPr lang="en-US" sz="2800" b="1" dirty="0" smtClean="0"/>
              <a:t>Daycare Referral </a:t>
            </a:r>
            <a:r>
              <a:rPr lang="en-US" sz="2400" b="1" dirty="0" smtClean="0"/>
              <a:t>if you need ONE!  </a:t>
            </a:r>
            <a:r>
              <a:rPr lang="en-US" sz="2400" dirty="0" smtClean="0"/>
              <a:t>During Placement CALL and remind the case manager or CPI</a:t>
            </a:r>
          </a:p>
          <a:p>
            <a:pPr marL="0" indent="0">
              <a:buNone/>
            </a:pPr>
            <a:r>
              <a:rPr lang="en-US" sz="2400" b="1" dirty="0" smtClean="0"/>
              <a:t>Child resource record (blue book)</a:t>
            </a:r>
          </a:p>
          <a:p>
            <a:pPr>
              <a:buFont typeface="Wingdings" panose="05000000000000000000" pitchFamily="2" charset="2"/>
              <a:buChar char="q"/>
            </a:pPr>
            <a:r>
              <a:rPr lang="en-US" dirty="0"/>
              <a:t> </a:t>
            </a:r>
            <a:r>
              <a:rPr lang="en-US" dirty="0" smtClean="0"/>
              <a:t>Custody Letter</a:t>
            </a:r>
          </a:p>
          <a:p>
            <a:pPr>
              <a:buFont typeface="Wingdings" panose="05000000000000000000" pitchFamily="2" charset="2"/>
              <a:buChar char="q"/>
            </a:pPr>
            <a:r>
              <a:rPr lang="en-US" dirty="0" smtClean="0"/>
              <a:t>Birth certificate (ASAP)</a:t>
            </a:r>
          </a:p>
          <a:p>
            <a:pPr>
              <a:buFont typeface="Wingdings" panose="05000000000000000000" pitchFamily="2" charset="2"/>
              <a:buChar char="q"/>
            </a:pPr>
            <a:r>
              <a:rPr lang="en-US" dirty="0" smtClean="0"/>
              <a:t>Shelter Order</a:t>
            </a:r>
          </a:p>
          <a:p>
            <a:pPr>
              <a:buFont typeface="Wingdings" panose="05000000000000000000" pitchFamily="2" charset="2"/>
              <a:buChar char="q"/>
            </a:pPr>
            <a:r>
              <a:rPr lang="en-US" dirty="0" smtClean="0"/>
              <a:t>Shot Record</a:t>
            </a:r>
          </a:p>
          <a:p>
            <a:pPr>
              <a:buFont typeface="Wingdings" panose="05000000000000000000" pitchFamily="2" charset="2"/>
              <a:buChar char="q"/>
            </a:pPr>
            <a:r>
              <a:rPr lang="en-US" dirty="0" smtClean="0"/>
              <a:t>Medicaid Number</a:t>
            </a:r>
            <a:endParaRPr lang="en-US" dirty="0"/>
          </a:p>
        </p:txBody>
      </p:sp>
      <p:sp>
        <p:nvSpPr>
          <p:cNvPr id="4" name="Content Placeholder 3"/>
          <p:cNvSpPr>
            <a:spLocks noGrp="1"/>
          </p:cNvSpPr>
          <p:nvPr>
            <p:ph sz="half" idx="2"/>
          </p:nvPr>
        </p:nvSpPr>
        <p:spPr/>
        <p:txBody>
          <a:bodyPr>
            <a:normAutofit/>
          </a:bodyPr>
          <a:lstStyle/>
          <a:p>
            <a:pPr>
              <a:buFont typeface="Arial" panose="020B0604020202020204" pitchFamily="34" charset="0"/>
              <a:buChar char="•"/>
            </a:pPr>
            <a:r>
              <a:rPr lang="en-US" b="1" dirty="0" smtClean="0"/>
              <a:t>Remember who are your Natural Supports in the case of an Emergency.</a:t>
            </a:r>
          </a:p>
          <a:p>
            <a:endParaRPr lang="en-US" b="1" dirty="0" smtClean="0"/>
          </a:p>
          <a:p>
            <a:pPr>
              <a:buFont typeface="Arial" panose="020B0604020202020204" pitchFamily="34" charset="0"/>
              <a:buChar char="•"/>
            </a:pPr>
            <a:r>
              <a:rPr lang="en-US" b="1" dirty="0" smtClean="0"/>
              <a:t>Reach out to your Mentor, Relicensing Specialist, Case manager, HFC we are here for you!</a:t>
            </a:r>
          </a:p>
          <a:p>
            <a:endParaRPr lang="en-US" b="1" dirty="0"/>
          </a:p>
          <a:p>
            <a:pPr>
              <a:buFont typeface="Arial" panose="020B0604020202020204" pitchFamily="34" charset="0"/>
              <a:buChar char="•"/>
            </a:pPr>
            <a:r>
              <a:rPr lang="en-US" b="1" dirty="0" smtClean="0"/>
              <a:t>Discuss School enrollment plan with Case manager due to new ESSA  staffing guidelines… </a:t>
            </a:r>
          </a:p>
          <a:p>
            <a:endParaRPr lang="en-US" b="1" dirty="0" smtClean="0"/>
          </a:p>
        </p:txBody>
      </p:sp>
      <p:pic>
        <p:nvPicPr>
          <p:cNvPr id="6146" name="Picture 2" descr="C:\Users\mdavis8\AppData\Local\Microsoft\Windows\Temporary Internet Files\Content.IE5\9BCCNBC4\dontforget-300x28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0" y="0"/>
            <a:ext cx="2857500" cy="16625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70481" y="3244334"/>
            <a:ext cx="2952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972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altLang="en-US" smtClean="0"/>
              <a:t>Questions</a:t>
            </a:r>
          </a:p>
        </p:txBody>
      </p:sp>
      <p:pic>
        <p:nvPicPr>
          <p:cNvPr id="29699" name="Picture 3" descr="MC900441498[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49800" y="2147889"/>
            <a:ext cx="3454400" cy="3324225"/>
          </a:xfrm>
        </p:spPr>
      </p:pic>
    </p:spTree>
    <p:extLst>
      <p:ext uri="{BB962C8B-B14F-4D97-AF65-F5344CB8AC3E}">
        <p14:creationId xmlns:p14="http://schemas.microsoft.com/office/powerpoint/2010/main" val="22625336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a:blip r:embed="rId2"/>
          <a:stretch>
            <a:fillRect/>
          </a:stretch>
        </p:blipFill>
        <p:spPr>
          <a:xfrm>
            <a:off x="2223246" y="80681"/>
            <a:ext cx="8543365" cy="6246967"/>
          </a:xfrm>
          <a:prstGeom prst="rect">
            <a:avLst/>
          </a:prstGeom>
        </p:spPr>
      </p:pic>
    </p:spTree>
    <p:extLst>
      <p:ext uri="{BB962C8B-B14F-4D97-AF65-F5344CB8AC3E}">
        <p14:creationId xmlns:p14="http://schemas.microsoft.com/office/powerpoint/2010/main" val="714054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9248" y="197223"/>
            <a:ext cx="10838328" cy="6418730"/>
          </a:xfrm>
          <a:prstGeom prst="rect">
            <a:avLst/>
          </a:prstGeom>
        </p:spPr>
      </p:pic>
    </p:spTree>
    <p:extLst>
      <p:ext uri="{BB962C8B-B14F-4D97-AF65-F5344CB8AC3E}">
        <p14:creationId xmlns:p14="http://schemas.microsoft.com/office/powerpoint/2010/main" val="3413898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2888" y="-485775"/>
            <a:ext cx="12434887" cy="7700963"/>
          </a:xfrm>
          <a:prstGeom prst="rect">
            <a:avLst/>
          </a:prstGeom>
        </p:spPr>
      </p:pic>
    </p:spTree>
    <p:extLst>
      <p:ext uri="{BB962C8B-B14F-4D97-AF65-F5344CB8AC3E}">
        <p14:creationId xmlns:p14="http://schemas.microsoft.com/office/powerpoint/2010/main" val="3298878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14350"/>
            <a:ext cx="11878236" cy="7372350"/>
          </a:xfrm>
          <a:prstGeom prst="rect">
            <a:avLst/>
          </a:prstGeom>
        </p:spPr>
      </p:pic>
    </p:spTree>
    <p:extLst>
      <p:ext uri="{BB962C8B-B14F-4D97-AF65-F5344CB8AC3E}">
        <p14:creationId xmlns:p14="http://schemas.microsoft.com/office/powerpoint/2010/main" val="3297428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57151"/>
            <a:ext cx="12192000" cy="6915151"/>
          </a:xfrm>
          <a:prstGeom prst="rect">
            <a:avLst/>
          </a:prstGeom>
        </p:spPr>
      </p:pic>
    </p:spTree>
    <p:extLst>
      <p:ext uri="{BB962C8B-B14F-4D97-AF65-F5344CB8AC3E}">
        <p14:creationId xmlns:p14="http://schemas.microsoft.com/office/powerpoint/2010/main" val="4026486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00013"/>
            <a:ext cx="12192000" cy="6958011"/>
          </a:xfrm>
          <a:prstGeom prst="rect">
            <a:avLst/>
          </a:prstGeom>
        </p:spPr>
      </p:pic>
    </p:spTree>
    <p:extLst>
      <p:ext uri="{BB962C8B-B14F-4D97-AF65-F5344CB8AC3E}">
        <p14:creationId xmlns:p14="http://schemas.microsoft.com/office/powerpoint/2010/main" val="3130435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subTitle" idx="1"/>
          </p:nvPr>
        </p:nvSpPr>
        <p:spPr>
          <a:xfrm>
            <a:off x="4076700" y="5181600"/>
            <a:ext cx="5257800" cy="1295400"/>
          </a:xfrm>
        </p:spPr>
        <p:txBody>
          <a:bodyPr>
            <a:normAutofit fontScale="92500" lnSpcReduction="10000"/>
          </a:bodyPr>
          <a:lstStyle/>
          <a:p>
            <a:pPr>
              <a:lnSpc>
                <a:spcPct val="90000"/>
              </a:lnSpc>
              <a:defRPr/>
            </a:pPr>
            <a:r>
              <a:rPr lang="en-US" altLang="en-US" b="1" dirty="0" smtClean="0">
                <a:solidFill>
                  <a:schemeClr val="hlink"/>
                </a:solidFill>
                <a:effectLst>
                  <a:outerShdw blurRad="38100" dist="38100" dir="2700000" algn="tl">
                    <a:srgbClr val="000000"/>
                  </a:outerShdw>
                </a:effectLst>
              </a:rPr>
              <a:t>Passport to Parenting</a:t>
            </a:r>
          </a:p>
          <a:p>
            <a:pPr>
              <a:lnSpc>
                <a:spcPct val="90000"/>
              </a:lnSpc>
              <a:defRPr/>
            </a:pPr>
            <a:r>
              <a:rPr lang="en-US" b="1" dirty="0" smtClean="0">
                <a:solidFill>
                  <a:schemeClr val="hlink"/>
                </a:solidFill>
                <a:effectLst>
                  <a:outerShdw blurRad="38100" dist="38100" dir="2700000" algn="tl">
                    <a:srgbClr val="000000"/>
                  </a:outerShdw>
                </a:effectLst>
              </a:rPr>
              <a:t>Our Journey in Review</a:t>
            </a:r>
          </a:p>
          <a:p>
            <a:pPr>
              <a:lnSpc>
                <a:spcPct val="90000"/>
              </a:lnSpc>
              <a:defRPr/>
            </a:pPr>
            <a:r>
              <a:rPr lang="en-US" b="1" dirty="0" smtClean="0">
                <a:solidFill>
                  <a:schemeClr val="hlink"/>
                </a:solidFill>
                <a:effectLst>
                  <a:outerShdw blurRad="38100" dist="38100" dir="2700000" algn="tl">
                    <a:srgbClr val="000000"/>
                  </a:outerShdw>
                </a:effectLst>
              </a:rPr>
              <a:t>What’s Next….</a:t>
            </a:r>
          </a:p>
          <a:p>
            <a:pPr>
              <a:lnSpc>
                <a:spcPct val="90000"/>
              </a:lnSpc>
              <a:defRPr/>
            </a:pPr>
            <a:endParaRPr lang="en-US" b="1" dirty="0">
              <a:solidFill>
                <a:schemeClr val="hlink"/>
              </a:solidFill>
              <a:effectLst>
                <a:outerShdw blurRad="38100" dist="38100" dir="2700000" algn="tl">
                  <a:srgbClr val="000000"/>
                </a:outerShdw>
              </a:effectLst>
            </a:endParaRPr>
          </a:p>
          <a:p>
            <a:pPr algn="l">
              <a:lnSpc>
                <a:spcPct val="90000"/>
              </a:lnSpc>
              <a:defRPr/>
            </a:pPr>
            <a:endParaRPr lang="en-US" b="1" dirty="0" smtClean="0">
              <a:solidFill>
                <a:schemeClr val="hlink"/>
              </a:solidFill>
              <a:effectLst>
                <a:outerShdw blurRad="38100" dist="38100" dir="2700000" algn="tl">
                  <a:srgbClr val="000000"/>
                </a:outerShdw>
              </a:effectLst>
            </a:endParaRPr>
          </a:p>
        </p:txBody>
      </p:sp>
      <p:pic>
        <p:nvPicPr>
          <p:cNvPr id="4099" name="Picture 4" descr="HFC logo CBC"/>
          <p:cNvPicPr>
            <a:picLocks noChangeAspect="1" noChangeArrowheads="1"/>
          </p:cNvPicPr>
          <p:nvPr/>
        </p:nvPicPr>
        <p:blipFill>
          <a:blip r:embed="rId2">
            <a:clrChange>
              <a:clrFrom>
                <a:srgbClr val="F1FFFF"/>
              </a:clrFrom>
              <a:clrTo>
                <a:srgbClr val="F1FFFF">
                  <a:alpha val="0"/>
                </a:srgbClr>
              </a:clrTo>
            </a:clrChange>
            <a:extLst>
              <a:ext uri="{28A0092B-C50C-407E-A947-70E740481C1C}">
                <a14:useLocalDpi xmlns:a14="http://schemas.microsoft.com/office/drawing/2010/main" val="0"/>
              </a:ext>
            </a:extLst>
          </a:blip>
          <a:srcRect/>
          <a:stretch>
            <a:fillRect/>
          </a:stretch>
        </p:blipFill>
        <p:spPr bwMode="auto">
          <a:xfrm>
            <a:off x="7848600" y="457201"/>
            <a:ext cx="2236788"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mdavis8\AppData\Local\Microsoft\Windows\Temporary Internet Files\Content.IE5\XQBTDOOC\Happy-Kid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2569" y="2096799"/>
            <a:ext cx="4731760" cy="261355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mdavis8\AppData\Local\Microsoft\Windows\Temporary Internet Files\Content.IE5\9BCCNBC4\learning-journey-ori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664" y="148071"/>
            <a:ext cx="5060372" cy="3897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930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a:t>
            </a:r>
            <a:endParaRPr lang="en-US" dirty="0"/>
          </a:p>
        </p:txBody>
      </p:sp>
      <p:sp>
        <p:nvSpPr>
          <p:cNvPr id="3" name="Content Placeholder 2"/>
          <p:cNvSpPr>
            <a:spLocks noGrp="1"/>
          </p:cNvSpPr>
          <p:nvPr>
            <p:ph idx="1"/>
          </p:nvPr>
        </p:nvSpPr>
        <p:spPr>
          <a:xfrm>
            <a:off x="1097280" y="1845733"/>
            <a:ext cx="10058400" cy="4567945"/>
          </a:xfrm>
        </p:spPr>
        <p:txBody>
          <a:bodyPr>
            <a:normAutofit lnSpcReduction="10000"/>
          </a:bodyPr>
          <a:lstStyle/>
          <a:p>
            <a:pPr>
              <a:buFont typeface="Arial" panose="020B0604020202020204" pitchFamily="34" charset="0"/>
              <a:buChar char="•"/>
            </a:pPr>
            <a:r>
              <a:rPr lang="en-US" sz="2400" dirty="0" smtClean="0"/>
              <a:t> </a:t>
            </a:r>
            <a:r>
              <a:rPr lang="en-US" sz="2800" dirty="0" smtClean="0"/>
              <a:t>Home study interview completed and  file review</a:t>
            </a:r>
          </a:p>
          <a:p>
            <a:pPr lvl="2">
              <a:buFont typeface="Arial" panose="020B0604020202020204" pitchFamily="34" charset="0"/>
              <a:buChar char="•"/>
            </a:pPr>
            <a:r>
              <a:rPr lang="en-US" sz="2800" dirty="0" smtClean="0"/>
              <a:t> Licensing file reviewed by Supervisor and home study reviewed by family and signed</a:t>
            </a:r>
          </a:p>
          <a:p>
            <a:pPr>
              <a:buFont typeface="Arial" panose="020B0604020202020204" pitchFamily="34" charset="0"/>
              <a:buChar char="•"/>
            </a:pPr>
            <a:r>
              <a:rPr lang="en-US" sz="2800" dirty="0" smtClean="0"/>
              <a:t>Home Health Inspection (Sanitation Inspection) completed typically last item before Licensing</a:t>
            </a:r>
          </a:p>
          <a:p>
            <a:pPr>
              <a:buFont typeface="Arial" panose="020B0604020202020204" pitchFamily="34" charset="0"/>
              <a:buChar char="•"/>
            </a:pPr>
            <a:r>
              <a:rPr lang="en-US" sz="2800" dirty="0" smtClean="0"/>
              <a:t>File Sent to DCF Licensing Office electronically .. </a:t>
            </a:r>
          </a:p>
          <a:p>
            <a:pPr lvl="2">
              <a:buFont typeface="Arial" panose="020B0604020202020204" pitchFamily="34" charset="0"/>
              <a:buChar char="•"/>
            </a:pPr>
            <a:r>
              <a:rPr lang="en-US" sz="2800" dirty="0" smtClean="0"/>
              <a:t>They have </a:t>
            </a:r>
            <a:r>
              <a:rPr lang="en-US" sz="2800" b="1" dirty="0" smtClean="0"/>
              <a:t>10 days </a:t>
            </a:r>
            <a:r>
              <a:rPr lang="en-US" sz="2800" dirty="0" smtClean="0"/>
              <a:t>to sign off but it usually only takes a day or two…</a:t>
            </a:r>
          </a:p>
          <a:p>
            <a:pPr>
              <a:buFont typeface="Arial" panose="020B0604020202020204" pitchFamily="34" charset="0"/>
              <a:buChar char="•"/>
            </a:pPr>
            <a:r>
              <a:rPr lang="en-US" sz="2800" dirty="0" smtClean="0"/>
              <a:t>After the license is granted a call will be received by the family.  </a:t>
            </a:r>
          </a:p>
          <a:p>
            <a:pPr lvl="2">
              <a:buFont typeface="Arial" panose="020B0604020202020204" pitchFamily="34" charset="0"/>
              <a:buChar char="•"/>
            </a:pPr>
            <a:r>
              <a:rPr lang="en-US" sz="2800" dirty="0" smtClean="0"/>
              <a:t>You will also be provided the name of your </a:t>
            </a:r>
            <a:r>
              <a:rPr lang="en-US" sz="2800" b="1" dirty="0" smtClean="0"/>
              <a:t>Foster </a:t>
            </a:r>
            <a:r>
              <a:rPr lang="en-US" sz="2800" b="1" dirty="0"/>
              <a:t>P</a:t>
            </a:r>
            <a:r>
              <a:rPr lang="en-US" sz="2800" b="1" dirty="0" smtClean="0"/>
              <a:t>arent </a:t>
            </a:r>
            <a:r>
              <a:rPr lang="en-US" sz="2800" b="1" dirty="0"/>
              <a:t>M</a:t>
            </a:r>
            <a:r>
              <a:rPr lang="en-US" sz="2800" b="1" dirty="0" smtClean="0"/>
              <a:t>entor</a:t>
            </a:r>
            <a:r>
              <a:rPr lang="en-US" sz="2800" dirty="0" smtClean="0"/>
              <a:t>.</a:t>
            </a:r>
          </a:p>
          <a:p>
            <a:pPr>
              <a:buFont typeface="Arial" panose="020B0604020202020204" pitchFamily="34" charset="0"/>
              <a:buChar char="•"/>
            </a:pPr>
            <a:endParaRPr lang="en-US" sz="2400" dirty="0"/>
          </a:p>
          <a:p>
            <a:pPr>
              <a:buFont typeface="Arial" panose="020B0604020202020204" pitchFamily="34" charset="0"/>
              <a:buChar char="•"/>
            </a:pPr>
            <a:endParaRPr lang="en-US" sz="2400" dirty="0" smtClean="0"/>
          </a:p>
          <a:p>
            <a:pPr lvl="2">
              <a:buFont typeface="Arial" panose="020B0604020202020204" pitchFamily="34" charset="0"/>
              <a:buChar char="•"/>
            </a:pPr>
            <a:endParaRPr lang="en-US" sz="2400" dirty="0"/>
          </a:p>
          <a:p>
            <a:pPr lvl="2">
              <a:buFont typeface="Arial" panose="020B0604020202020204" pitchFamily="34" charset="0"/>
              <a:buChar char="•"/>
            </a:pPr>
            <a:endParaRPr lang="en-US" sz="2400" dirty="0" smtClean="0"/>
          </a:p>
          <a:p>
            <a:pPr lvl="2">
              <a:buFont typeface="Arial" panose="020B0604020202020204" pitchFamily="34" charset="0"/>
              <a:buChar char="•"/>
            </a:pPr>
            <a:endParaRPr lang="en-US" sz="2400" dirty="0"/>
          </a:p>
          <a:p>
            <a:pPr lvl="2">
              <a:buFont typeface="Arial" panose="020B0604020202020204" pitchFamily="34" charset="0"/>
              <a:buChar char="•"/>
            </a:pPr>
            <a:endParaRPr lang="en-US" sz="2400" dirty="0"/>
          </a:p>
        </p:txBody>
      </p:sp>
      <p:pic>
        <p:nvPicPr>
          <p:cNvPr id="3074" name="Picture 2" descr="C:\Users\mdavis8\AppData\Local\Microsoft\Windows\Temporary Internet Files\Content.IE5\XQBTDOOC\footsteps-in-the-sa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1927" y="221673"/>
            <a:ext cx="2084832" cy="188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439196"/>
      </p:ext>
    </p:extLst>
  </p:cSld>
  <p:clrMapOvr>
    <a:masterClrMapping/>
  </p:clrMapOvr>
</p:sld>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1542</Words>
  <Application>Microsoft Office PowerPoint</Application>
  <PresentationFormat>Widescreen</PresentationFormat>
  <Paragraphs>71</Paragraphs>
  <Slides>15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Times New Roman</vt:lpstr>
      <vt:lpstr>Wingdings</vt:lpstr>
      <vt:lpstr>1_Retrospect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    </vt:lpstr>
      <vt:lpstr>Next Steps…. </vt:lpstr>
      <vt:lpstr>Next Steps…. </vt:lpstr>
      <vt:lpstr>Next Steps…. </vt:lpstr>
      <vt:lpstr>Next Steps…. </vt:lpstr>
      <vt:lpstr>Don’t forget….</vt:lpstr>
      <vt:lpstr>Questions</vt:lpstr>
    </vt:vector>
  </TitlesOfParts>
  <Company>The Devereux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Davis</dc:creator>
  <cp:lastModifiedBy>Margaret Davis</cp:lastModifiedBy>
  <cp:revision>1</cp:revision>
  <dcterms:created xsi:type="dcterms:W3CDTF">2020-04-14T16:39:38Z</dcterms:created>
  <dcterms:modified xsi:type="dcterms:W3CDTF">2020-04-14T16:42:31Z</dcterms:modified>
</cp:coreProperties>
</file>