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73" r:id="rId3"/>
    <p:sldId id="370" r:id="rId4"/>
    <p:sldId id="371" r:id="rId5"/>
    <p:sldId id="374" r:id="rId6"/>
    <p:sldId id="375" r:id="rId7"/>
    <p:sldId id="372" r:id="rId8"/>
    <p:sldId id="376" r:id="rId9"/>
    <p:sldId id="377" r:id="rId10"/>
    <p:sldId id="378" r:id="rId11"/>
    <p:sldId id="379" r:id="rId12"/>
    <p:sldId id="380" r:id="rId13"/>
    <p:sldId id="315" r:id="rId14"/>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690E"/>
    <a:srgbClr val="003C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4" autoAdjust="0"/>
    <p:restoredTop sz="94660"/>
  </p:normalViewPr>
  <p:slideViewPr>
    <p:cSldViewPr snapToGrid="0">
      <p:cViewPr varScale="1">
        <p:scale>
          <a:sx n="73" d="100"/>
          <a:sy n="73" d="100"/>
        </p:scale>
        <p:origin x="95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C5168B-1DBB-4EAD-943E-B848B8A0005B}" type="doc">
      <dgm:prSet loTypeId="urn:microsoft.com/office/officeart/2005/8/layout/cycle3" loCatId="cycle" qsTypeId="urn:microsoft.com/office/officeart/2005/8/quickstyle/simple1" qsCatId="simple" csTypeId="urn:microsoft.com/office/officeart/2005/8/colors/colorful2" csCatId="colorful" phldr="1"/>
      <dgm:spPr/>
      <dgm:t>
        <a:bodyPr/>
        <a:lstStyle/>
        <a:p>
          <a:endParaRPr lang="en-US"/>
        </a:p>
      </dgm:t>
    </dgm:pt>
    <dgm:pt modelId="{ACF3BB18-2CAD-4879-8320-E51ABEE72CD8}">
      <dgm:prSet phldrT="[Text]"/>
      <dgm:spPr/>
      <dgm:t>
        <a:bodyPr/>
        <a:lstStyle/>
        <a:p>
          <a:r>
            <a:rPr lang="en-US" dirty="0" smtClean="0"/>
            <a:t>Unconditional Commitment</a:t>
          </a:r>
          <a:endParaRPr lang="en-US" dirty="0"/>
        </a:p>
      </dgm:t>
    </dgm:pt>
    <dgm:pt modelId="{1E997077-6DB4-454A-BCE3-2F88606030E8}" type="parTrans" cxnId="{CDC5A26B-3A1D-4979-BEAF-AF35A3A9EB70}">
      <dgm:prSet/>
      <dgm:spPr/>
      <dgm:t>
        <a:bodyPr/>
        <a:lstStyle/>
        <a:p>
          <a:endParaRPr lang="en-US"/>
        </a:p>
      </dgm:t>
    </dgm:pt>
    <dgm:pt modelId="{1E50BFD3-1A6A-4F77-8FBA-6BA0428DA4DA}" type="sibTrans" cxnId="{CDC5A26B-3A1D-4979-BEAF-AF35A3A9EB70}">
      <dgm:prSet/>
      <dgm:spPr/>
      <dgm:t>
        <a:bodyPr/>
        <a:lstStyle/>
        <a:p>
          <a:endParaRPr lang="en-US"/>
        </a:p>
      </dgm:t>
    </dgm:pt>
    <dgm:pt modelId="{B928930D-F11D-4628-B6DC-95C6C0A47DD0}">
      <dgm:prSet phldrT="[Text]"/>
      <dgm:spPr/>
      <dgm:t>
        <a:bodyPr/>
        <a:lstStyle/>
        <a:p>
          <a:r>
            <a:rPr lang="en-US" dirty="0" smtClean="0"/>
            <a:t>Acceptance</a:t>
          </a:r>
          <a:endParaRPr lang="en-US" dirty="0"/>
        </a:p>
      </dgm:t>
    </dgm:pt>
    <dgm:pt modelId="{44C20BA5-E62C-421D-A906-37075E6DEFC4}" type="parTrans" cxnId="{AF655232-25C7-4E6C-8E48-BD7E12A84A9F}">
      <dgm:prSet/>
      <dgm:spPr/>
      <dgm:t>
        <a:bodyPr/>
        <a:lstStyle/>
        <a:p>
          <a:endParaRPr lang="en-US"/>
        </a:p>
      </dgm:t>
    </dgm:pt>
    <dgm:pt modelId="{EB26EB8D-FF01-4023-9FA6-39C81E3A4CEC}" type="sibTrans" cxnId="{AF655232-25C7-4E6C-8E48-BD7E12A84A9F}">
      <dgm:prSet/>
      <dgm:spPr/>
      <dgm:t>
        <a:bodyPr/>
        <a:lstStyle/>
        <a:p>
          <a:endParaRPr lang="en-US"/>
        </a:p>
      </dgm:t>
    </dgm:pt>
    <dgm:pt modelId="{CCB51926-173F-4B95-9DCA-CDFFF3BA9F63}">
      <dgm:prSet phldrT="[Text]"/>
      <dgm:spPr/>
      <dgm:t>
        <a:bodyPr/>
        <a:lstStyle/>
        <a:p>
          <a:r>
            <a:rPr lang="en-US" dirty="0" smtClean="0"/>
            <a:t>Security</a:t>
          </a:r>
          <a:endParaRPr lang="en-US" dirty="0"/>
        </a:p>
      </dgm:t>
    </dgm:pt>
    <dgm:pt modelId="{F4210F65-01D9-4A27-AEA6-C135D06078AF}" type="parTrans" cxnId="{3BA95BE7-F92B-4373-9B78-932D9ECF303C}">
      <dgm:prSet/>
      <dgm:spPr/>
      <dgm:t>
        <a:bodyPr/>
        <a:lstStyle/>
        <a:p>
          <a:endParaRPr lang="en-US"/>
        </a:p>
      </dgm:t>
    </dgm:pt>
    <dgm:pt modelId="{C51F9E69-0B35-4FCD-8539-653799D6B460}" type="sibTrans" cxnId="{3BA95BE7-F92B-4373-9B78-932D9ECF303C}">
      <dgm:prSet/>
      <dgm:spPr/>
      <dgm:t>
        <a:bodyPr/>
        <a:lstStyle/>
        <a:p>
          <a:endParaRPr lang="en-US"/>
        </a:p>
      </dgm:t>
    </dgm:pt>
    <dgm:pt modelId="{38C5F701-DE41-4DBF-99F6-3E88F3A17D27}">
      <dgm:prSet phldrT="[Text]"/>
      <dgm:spPr/>
      <dgm:t>
        <a:bodyPr/>
        <a:lstStyle/>
        <a:p>
          <a:r>
            <a:rPr lang="en-US" dirty="0" smtClean="0"/>
            <a:t>Attunement </a:t>
          </a:r>
          <a:endParaRPr lang="en-US" dirty="0"/>
        </a:p>
      </dgm:t>
    </dgm:pt>
    <dgm:pt modelId="{8A4F8172-17BB-411F-9268-147927CD94E6}" type="parTrans" cxnId="{E5F57D39-0C2F-46C0-A2B9-6F2B4A1D3EE9}">
      <dgm:prSet/>
      <dgm:spPr/>
      <dgm:t>
        <a:bodyPr/>
        <a:lstStyle/>
        <a:p>
          <a:endParaRPr lang="en-US"/>
        </a:p>
      </dgm:t>
    </dgm:pt>
    <dgm:pt modelId="{4F11FB6E-C980-40BF-9A2E-2A2621F61887}" type="sibTrans" cxnId="{E5F57D39-0C2F-46C0-A2B9-6F2B4A1D3EE9}">
      <dgm:prSet/>
      <dgm:spPr/>
      <dgm:t>
        <a:bodyPr/>
        <a:lstStyle/>
        <a:p>
          <a:endParaRPr lang="en-US"/>
        </a:p>
      </dgm:t>
    </dgm:pt>
    <dgm:pt modelId="{11565129-AC86-42BE-A9B8-386F37EC200E}" type="pres">
      <dgm:prSet presAssocID="{B3C5168B-1DBB-4EAD-943E-B848B8A0005B}" presName="Name0" presStyleCnt="0">
        <dgm:presLayoutVars>
          <dgm:dir/>
          <dgm:resizeHandles val="exact"/>
        </dgm:presLayoutVars>
      </dgm:prSet>
      <dgm:spPr/>
      <dgm:t>
        <a:bodyPr/>
        <a:lstStyle/>
        <a:p>
          <a:endParaRPr lang="en-US"/>
        </a:p>
      </dgm:t>
    </dgm:pt>
    <dgm:pt modelId="{3B5905F8-C7B8-4567-9DFC-7083510765F9}" type="pres">
      <dgm:prSet presAssocID="{B3C5168B-1DBB-4EAD-943E-B848B8A0005B}" presName="cycle" presStyleCnt="0"/>
      <dgm:spPr/>
    </dgm:pt>
    <dgm:pt modelId="{89E2C729-DBF8-42DB-BB9A-515DB4C91D0A}" type="pres">
      <dgm:prSet presAssocID="{ACF3BB18-2CAD-4879-8320-E51ABEE72CD8}" presName="nodeFirstNode" presStyleLbl="node1" presStyleIdx="0" presStyleCnt="4" custRadScaleRad="172503" custRadScaleInc="-483">
        <dgm:presLayoutVars>
          <dgm:bulletEnabled val="1"/>
        </dgm:presLayoutVars>
      </dgm:prSet>
      <dgm:spPr/>
      <dgm:t>
        <a:bodyPr/>
        <a:lstStyle/>
        <a:p>
          <a:endParaRPr lang="en-US"/>
        </a:p>
      </dgm:t>
    </dgm:pt>
    <dgm:pt modelId="{01DB4D89-490F-48D1-BC5F-CB8B514E7D28}" type="pres">
      <dgm:prSet presAssocID="{1E50BFD3-1A6A-4F77-8FBA-6BA0428DA4DA}" presName="sibTransFirstNode" presStyleLbl="bgShp" presStyleIdx="0" presStyleCnt="1"/>
      <dgm:spPr/>
      <dgm:t>
        <a:bodyPr/>
        <a:lstStyle/>
        <a:p>
          <a:endParaRPr lang="en-US"/>
        </a:p>
      </dgm:t>
    </dgm:pt>
    <dgm:pt modelId="{ACCA548D-6C97-4CAE-9F1D-60DB417D80A5}" type="pres">
      <dgm:prSet presAssocID="{B928930D-F11D-4628-B6DC-95C6C0A47DD0}" presName="nodeFollowingNodes" presStyleLbl="node1" presStyleIdx="1" presStyleCnt="4">
        <dgm:presLayoutVars>
          <dgm:bulletEnabled val="1"/>
        </dgm:presLayoutVars>
      </dgm:prSet>
      <dgm:spPr/>
      <dgm:t>
        <a:bodyPr/>
        <a:lstStyle/>
        <a:p>
          <a:endParaRPr lang="en-US"/>
        </a:p>
      </dgm:t>
    </dgm:pt>
    <dgm:pt modelId="{0E7ABBE9-4A1A-4749-B1CB-5E22B147E1AC}" type="pres">
      <dgm:prSet presAssocID="{CCB51926-173F-4B95-9DCA-CDFFF3BA9F63}" presName="nodeFollowingNodes" presStyleLbl="node1" presStyleIdx="2" presStyleCnt="4">
        <dgm:presLayoutVars>
          <dgm:bulletEnabled val="1"/>
        </dgm:presLayoutVars>
      </dgm:prSet>
      <dgm:spPr/>
      <dgm:t>
        <a:bodyPr/>
        <a:lstStyle/>
        <a:p>
          <a:endParaRPr lang="en-US"/>
        </a:p>
      </dgm:t>
    </dgm:pt>
    <dgm:pt modelId="{CA886160-961B-483B-96B0-67457A4B6085}" type="pres">
      <dgm:prSet presAssocID="{38C5F701-DE41-4DBF-99F6-3E88F3A17D27}" presName="nodeFollowingNodes" presStyleLbl="node1" presStyleIdx="3" presStyleCnt="4">
        <dgm:presLayoutVars>
          <dgm:bulletEnabled val="1"/>
        </dgm:presLayoutVars>
      </dgm:prSet>
      <dgm:spPr/>
      <dgm:t>
        <a:bodyPr/>
        <a:lstStyle/>
        <a:p>
          <a:endParaRPr lang="en-US"/>
        </a:p>
      </dgm:t>
    </dgm:pt>
  </dgm:ptLst>
  <dgm:cxnLst>
    <dgm:cxn modelId="{C3408315-3DE7-44D7-AFCC-F6669F5A50A2}" type="presOf" srcId="{B928930D-F11D-4628-B6DC-95C6C0A47DD0}" destId="{ACCA548D-6C97-4CAE-9F1D-60DB417D80A5}" srcOrd="0" destOrd="0" presId="urn:microsoft.com/office/officeart/2005/8/layout/cycle3"/>
    <dgm:cxn modelId="{3FACEC22-6D66-40E1-8A74-A39B24FE8002}" type="presOf" srcId="{B3C5168B-1DBB-4EAD-943E-B848B8A0005B}" destId="{11565129-AC86-42BE-A9B8-386F37EC200E}" srcOrd="0" destOrd="0" presId="urn:microsoft.com/office/officeart/2005/8/layout/cycle3"/>
    <dgm:cxn modelId="{F1EF28EF-D4E2-4865-9AF4-F09026E692B6}" type="presOf" srcId="{CCB51926-173F-4B95-9DCA-CDFFF3BA9F63}" destId="{0E7ABBE9-4A1A-4749-B1CB-5E22B147E1AC}" srcOrd="0" destOrd="0" presId="urn:microsoft.com/office/officeart/2005/8/layout/cycle3"/>
    <dgm:cxn modelId="{CDC5A26B-3A1D-4979-BEAF-AF35A3A9EB70}" srcId="{B3C5168B-1DBB-4EAD-943E-B848B8A0005B}" destId="{ACF3BB18-2CAD-4879-8320-E51ABEE72CD8}" srcOrd="0" destOrd="0" parTransId="{1E997077-6DB4-454A-BCE3-2F88606030E8}" sibTransId="{1E50BFD3-1A6A-4F77-8FBA-6BA0428DA4DA}"/>
    <dgm:cxn modelId="{AF655232-25C7-4E6C-8E48-BD7E12A84A9F}" srcId="{B3C5168B-1DBB-4EAD-943E-B848B8A0005B}" destId="{B928930D-F11D-4628-B6DC-95C6C0A47DD0}" srcOrd="1" destOrd="0" parTransId="{44C20BA5-E62C-421D-A906-37075E6DEFC4}" sibTransId="{EB26EB8D-FF01-4023-9FA6-39C81E3A4CEC}"/>
    <dgm:cxn modelId="{E016F242-EDB1-47E4-8E39-1EC9FFD8E03F}" type="presOf" srcId="{38C5F701-DE41-4DBF-99F6-3E88F3A17D27}" destId="{CA886160-961B-483B-96B0-67457A4B6085}" srcOrd="0" destOrd="0" presId="urn:microsoft.com/office/officeart/2005/8/layout/cycle3"/>
    <dgm:cxn modelId="{E332EF66-D23B-4E5E-8C57-04ACF4172880}" type="presOf" srcId="{ACF3BB18-2CAD-4879-8320-E51ABEE72CD8}" destId="{89E2C729-DBF8-42DB-BB9A-515DB4C91D0A}" srcOrd="0" destOrd="0" presId="urn:microsoft.com/office/officeart/2005/8/layout/cycle3"/>
    <dgm:cxn modelId="{E5F57D39-0C2F-46C0-A2B9-6F2B4A1D3EE9}" srcId="{B3C5168B-1DBB-4EAD-943E-B848B8A0005B}" destId="{38C5F701-DE41-4DBF-99F6-3E88F3A17D27}" srcOrd="3" destOrd="0" parTransId="{8A4F8172-17BB-411F-9268-147927CD94E6}" sibTransId="{4F11FB6E-C980-40BF-9A2E-2A2621F61887}"/>
    <dgm:cxn modelId="{3BA95BE7-F92B-4373-9B78-932D9ECF303C}" srcId="{B3C5168B-1DBB-4EAD-943E-B848B8A0005B}" destId="{CCB51926-173F-4B95-9DCA-CDFFF3BA9F63}" srcOrd="2" destOrd="0" parTransId="{F4210F65-01D9-4A27-AEA6-C135D06078AF}" sibTransId="{C51F9E69-0B35-4FCD-8539-653799D6B460}"/>
    <dgm:cxn modelId="{AD0A9F44-1A01-4B73-A88F-52087B9BB0A4}" type="presOf" srcId="{1E50BFD3-1A6A-4F77-8FBA-6BA0428DA4DA}" destId="{01DB4D89-490F-48D1-BC5F-CB8B514E7D28}" srcOrd="0" destOrd="0" presId="urn:microsoft.com/office/officeart/2005/8/layout/cycle3"/>
    <dgm:cxn modelId="{91039C2E-166C-4F35-8F6A-EB7C8EF5B86D}" type="presParOf" srcId="{11565129-AC86-42BE-A9B8-386F37EC200E}" destId="{3B5905F8-C7B8-4567-9DFC-7083510765F9}" srcOrd="0" destOrd="0" presId="urn:microsoft.com/office/officeart/2005/8/layout/cycle3"/>
    <dgm:cxn modelId="{F0ED9320-FCC6-476E-89CA-1A3F17CA50F8}" type="presParOf" srcId="{3B5905F8-C7B8-4567-9DFC-7083510765F9}" destId="{89E2C729-DBF8-42DB-BB9A-515DB4C91D0A}" srcOrd="0" destOrd="0" presId="urn:microsoft.com/office/officeart/2005/8/layout/cycle3"/>
    <dgm:cxn modelId="{81677CBD-B1E2-4B7D-BFBB-087EF6469789}" type="presParOf" srcId="{3B5905F8-C7B8-4567-9DFC-7083510765F9}" destId="{01DB4D89-490F-48D1-BC5F-CB8B514E7D28}" srcOrd="1" destOrd="0" presId="urn:microsoft.com/office/officeart/2005/8/layout/cycle3"/>
    <dgm:cxn modelId="{94C19C95-A162-4BE1-A1DD-8148F0B34CBE}" type="presParOf" srcId="{3B5905F8-C7B8-4567-9DFC-7083510765F9}" destId="{ACCA548D-6C97-4CAE-9F1D-60DB417D80A5}" srcOrd="2" destOrd="0" presId="urn:microsoft.com/office/officeart/2005/8/layout/cycle3"/>
    <dgm:cxn modelId="{DF514895-FDE8-4BE2-8670-AFA17011272C}" type="presParOf" srcId="{3B5905F8-C7B8-4567-9DFC-7083510765F9}" destId="{0E7ABBE9-4A1A-4749-B1CB-5E22B147E1AC}" srcOrd="3" destOrd="0" presId="urn:microsoft.com/office/officeart/2005/8/layout/cycle3"/>
    <dgm:cxn modelId="{74319F9E-7961-452D-916E-E868CBF64BDE}" type="presParOf" srcId="{3B5905F8-C7B8-4567-9DFC-7083510765F9}" destId="{CA886160-961B-483B-96B0-67457A4B6085}"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B4D89-490F-48D1-BC5F-CB8B514E7D28}">
      <dsp:nvSpPr>
        <dsp:cNvPr id="0" name=""/>
        <dsp:cNvSpPr/>
      </dsp:nvSpPr>
      <dsp:spPr>
        <a:xfrm>
          <a:off x="3385564" y="-122010"/>
          <a:ext cx="4227038" cy="4227038"/>
        </a:xfrm>
        <a:prstGeom prst="circularArrow">
          <a:avLst>
            <a:gd name="adj1" fmla="val 4668"/>
            <a:gd name="adj2" fmla="val 272909"/>
            <a:gd name="adj3" fmla="val 12797524"/>
            <a:gd name="adj4" fmla="val 18054049"/>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E2C729-DBF8-42DB-BB9A-515DB4C91D0A}">
      <dsp:nvSpPr>
        <dsp:cNvPr id="0" name=""/>
        <dsp:cNvSpPr/>
      </dsp:nvSpPr>
      <dsp:spPr>
        <a:xfrm>
          <a:off x="4079946" y="0"/>
          <a:ext cx="2838273" cy="141913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Unconditional Commitment</a:t>
          </a:r>
          <a:endParaRPr lang="en-US" sz="2800" kern="1200" dirty="0"/>
        </a:p>
      </dsp:txBody>
      <dsp:txXfrm>
        <a:off x="4149223" y="69277"/>
        <a:ext cx="2699719" cy="1280582"/>
      </dsp:txXfrm>
    </dsp:sp>
    <dsp:sp modelId="{ACCA548D-6C97-4CAE-9F1D-60DB417D80A5}">
      <dsp:nvSpPr>
        <dsp:cNvPr id="0" name=""/>
        <dsp:cNvSpPr/>
      </dsp:nvSpPr>
      <dsp:spPr>
        <a:xfrm>
          <a:off x="5613625" y="1519091"/>
          <a:ext cx="2838273" cy="1419136"/>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Acceptance</a:t>
          </a:r>
          <a:endParaRPr lang="en-US" sz="2800" kern="1200" dirty="0"/>
        </a:p>
      </dsp:txBody>
      <dsp:txXfrm>
        <a:off x="5682902" y="1588368"/>
        <a:ext cx="2699719" cy="1280582"/>
      </dsp:txXfrm>
    </dsp:sp>
    <dsp:sp modelId="{0E7ABBE9-4A1A-4749-B1CB-5E22B147E1AC}">
      <dsp:nvSpPr>
        <dsp:cNvPr id="0" name=""/>
        <dsp:cNvSpPr/>
      </dsp:nvSpPr>
      <dsp:spPr>
        <a:xfrm>
          <a:off x="4095838" y="3036878"/>
          <a:ext cx="2838273" cy="1419136"/>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Security</a:t>
          </a:r>
          <a:endParaRPr lang="en-US" sz="2800" kern="1200" dirty="0"/>
        </a:p>
      </dsp:txBody>
      <dsp:txXfrm>
        <a:off x="4165115" y="3106155"/>
        <a:ext cx="2699719" cy="1280582"/>
      </dsp:txXfrm>
    </dsp:sp>
    <dsp:sp modelId="{CA886160-961B-483B-96B0-67457A4B6085}">
      <dsp:nvSpPr>
        <dsp:cNvPr id="0" name=""/>
        <dsp:cNvSpPr/>
      </dsp:nvSpPr>
      <dsp:spPr>
        <a:xfrm>
          <a:off x="2578050" y="1519091"/>
          <a:ext cx="2838273" cy="141913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Attunement </a:t>
          </a:r>
          <a:endParaRPr lang="en-US" sz="2800" kern="1200" dirty="0"/>
        </a:p>
      </dsp:txBody>
      <dsp:txXfrm>
        <a:off x="2647327" y="1588368"/>
        <a:ext cx="2699719" cy="1280582"/>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701164C2-331F-45B3-B428-376338DDCCD7}" type="datetimeFigureOut">
              <a:rPr lang="en-US" smtClean="0"/>
              <a:t>6/4/2020</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96F8784C-9A18-4E88-B9A1-792B3A357835}" type="slidenum">
              <a:rPr lang="en-US" smtClean="0"/>
              <a:t>‹#›</a:t>
            </a:fld>
            <a:endParaRPr lang="en-US"/>
          </a:p>
        </p:txBody>
      </p:sp>
    </p:spTree>
    <p:extLst>
      <p:ext uri="{BB962C8B-B14F-4D97-AF65-F5344CB8AC3E}">
        <p14:creationId xmlns:p14="http://schemas.microsoft.com/office/powerpoint/2010/main" val="2472623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FD54C82F-1931-4A9F-9D13-BC7667D25A0D}" type="datetimeFigureOut">
              <a:rPr lang="en-US" smtClean="0"/>
              <a:t>6/4/2020</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3F362676-08C8-42FC-9F4B-0C9B96CAB40A}" type="slidenum">
              <a:rPr lang="en-US" smtClean="0"/>
              <a:t>‹#›</a:t>
            </a:fld>
            <a:endParaRPr lang="en-US"/>
          </a:p>
        </p:txBody>
      </p:sp>
    </p:spTree>
    <p:extLst>
      <p:ext uri="{BB962C8B-B14F-4D97-AF65-F5344CB8AC3E}">
        <p14:creationId xmlns:p14="http://schemas.microsoft.com/office/powerpoint/2010/main" val="213119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normAutofit/>
          </a:bodyPr>
          <a:lstStyle>
            <a:lvl1pPr algn="ctr">
              <a:defRPr sz="9600" b="1"/>
            </a:lvl1pPr>
          </a:lstStyle>
          <a:p>
            <a:r>
              <a:rPr lang="en-US" dirty="0" smtClean="0"/>
              <a:t>Adoption 101</a:t>
            </a:r>
            <a:endParaRPr lang="en-US" dirty="0"/>
          </a:p>
        </p:txBody>
      </p:sp>
      <p:sp>
        <p:nvSpPr>
          <p:cNvPr id="3" name="Subtitle 2"/>
          <p:cNvSpPr>
            <a:spLocks noGrp="1"/>
          </p:cNvSpPr>
          <p:nvPr>
            <p:ph type="subTitle" idx="1" hasCustomPrompt="1"/>
          </p:nvPr>
        </p:nvSpPr>
        <p:spPr>
          <a:xfrm>
            <a:off x="968188" y="3602038"/>
            <a:ext cx="10252038" cy="1655762"/>
          </a:xfrm>
        </p:spPr>
        <p:txBody>
          <a:bodyPr/>
          <a:lstStyle>
            <a:lvl1pPr marL="0" indent="0" algn="ctr">
              <a:buNone/>
              <a:defRPr sz="2400" i="1"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Trauma Informed, Trust-Based Relational Intervention Training</a:t>
            </a:r>
            <a:endParaRPr lang="en-US" dirty="0"/>
          </a:p>
        </p:txBody>
      </p:sp>
    </p:spTree>
    <p:extLst>
      <p:ext uri="{BB962C8B-B14F-4D97-AF65-F5344CB8AC3E}">
        <p14:creationId xmlns:p14="http://schemas.microsoft.com/office/powerpoint/2010/main" val="9348417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5906047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42635685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33675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1860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72450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34368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5759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48615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8226326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7441193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0" y="5709106"/>
            <a:ext cx="12192000" cy="1356071"/>
            <a:chOff x="0" y="6099862"/>
            <a:chExt cx="12192000" cy="950111"/>
          </a:xfrm>
        </p:grpSpPr>
        <p:sp>
          <p:nvSpPr>
            <p:cNvPr id="8" name="Rectangle 7"/>
            <p:cNvSpPr/>
            <p:nvPr userDrawn="1"/>
          </p:nvSpPr>
          <p:spPr>
            <a:xfrm>
              <a:off x="0" y="6821611"/>
              <a:ext cx="12192000" cy="83206"/>
            </a:xfrm>
            <a:prstGeom prst="rect">
              <a:avLst/>
            </a:prstGeom>
            <a:solidFill>
              <a:srgbClr val="5469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328225"/>
              <a:ext cx="12192000" cy="493386"/>
            </a:xfrm>
            <a:prstGeom prst="rect">
              <a:avLst/>
            </a:prstGeom>
            <a:solidFill>
              <a:srgbClr val="003C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206" y="6099862"/>
              <a:ext cx="1231029" cy="950111"/>
            </a:xfrm>
            <a:prstGeom prst="rect">
              <a:avLst/>
            </a:prstGeom>
          </p:spPr>
        </p:pic>
      </p:grpSp>
      <p:sp>
        <p:nvSpPr>
          <p:cNvPr id="2" name="Title Placeholder 1"/>
          <p:cNvSpPr>
            <a:spLocks noGrp="1"/>
          </p:cNvSpPr>
          <p:nvPr>
            <p:ph type="title"/>
          </p:nvPr>
        </p:nvSpPr>
        <p:spPr>
          <a:xfrm>
            <a:off x="247425" y="365125"/>
            <a:ext cx="11618259"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47425" y="1825625"/>
            <a:ext cx="11618259" cy="409066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919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8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06070" y="1644145"/>
            <a:ext cx="9144000" cy="1957893"/>
          </a:xfrm>
          <a:noFill/>
          <a:ln w="19050">
            <a:noFill/>
            <a:prstDash val="lgDashDot"/>
          </a:ln>
        </p:spPr>
        <p:txBody>
          <a:bodyPr>
            <a:normAutofit fontScale="90000"/>
          </a:bodyPr>
          <a:lstStyle/>
          <a:p>
            <a:r>
              <a:rPr lang="en-US" sz="12000" dirty="0" smtClean="0">
                <a:latin typeface="+mn-lt"/>
              </a:rPr>
              <a:t>Adoption 101</a:t>
            </a:r>
            <a:endParaRPr lang="en-US" sz="12000" dirty="0">
              <a:latin typeface="+mn-lt"/>
            </a:endParaRPr>
          </a:p>
        </p:txBody>
      </p:sp>
      <p:sp>
        <p:nvSpPr>
          <p:cNvPr id="7" name="Subtitle 6"/>
          <p:cNvSpPr>
            <a:spLocks noGrp="1"/>
          </p:cNvSpPr>
          <p:nvPr>
            <p:ph type="subTitle" idx="1"/>
          </p:nvPr>
        </p:nvSpPr>
        <p:spPr>
          <a:xfrm>
            <a:off x="204395" y="3602038"/>
            <a:ext cx="11747351" cy="1655762"/>
          </a:xfrm>
        </p:spPr>
        <p:txBody>
          <a:bodyPr>
            <a:normAutofit fontScale="92500" lnSpcReduction="10000"/>
          </a:bodyPr>
          <a:lstStyle/>
          <a:p>
            <a:r>
              <a:rPr lang="en-US" sz="2800" i="0" dirty="0" smtClean="0">
                <a:solidFill>
                  <a:srgbClr val="54690E"/>
                </a:solidFill>
              </a:rPr>
              <a:t>Heartland for Children’s </a:t>
            </a:r>
          </a:p>
          <a:p>
            <a:r>
              <a:rPr lang="en-US" sz="2800" i="0" dirty="0" smtClean="0">
                <a:solidFill>
                  <a:srgbClr val="54690E"/>
                </a:solidFill>
              </a:rPr>
              <a:t>Trauma Informed, Relationship Focused Adoption Training </a:t>
            </a:r>
          </a:p>
          <a:p>
            <a:endParaRPr lang="en-US" sz="2800" i="0" dirty="0">
              <a:solidFill>
                <a:srgbClr val="54690E"/>
              </a:solidFill>
            </a:endParaRPr>
          </a:p>
          <a:p>
            <a:r>
              <a:rPr lang="en-US" sz="1900" i="0" dirty="0" smtClean="0">
                <a:solidFill>
                  <a:srgbClr val="54690E"/>
                </a:solidFill>
              </a:rPr>
              <a:t>Class </a:t>
            </a:r>
            <a:r>
              <a:rPr lang="en-US" sz="1900" i="0" dirty="0" smtClean="0">
                <a:solidFill>
                  <a:srgbClr val="54690E"/>
                </a:solidFill>
              </a:rPr>
              <a:t>Six</a:t>
            </a:r>
            <a:endParaRPr lang="en-US" sz="1900" i="0" dirty="0">
              <a:solidFill>
                <a:srgbClr val="54690E"/>
              </a:solidFill>
            </a:endParaRPr>
          </a:p>
        </p:txBody>
      </p:sp>
    </p:spTree>
    <p:extLst>
      <p:ext uri="{BB962C8B-B14F-4D97-AF65-F5344CB8AC3E}">
        <p14:creationId xmlns:p14="http://schemas.microsoft.com/office/powerpoint/2010/main" val="1855004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46" y="169182"/>
            <a:ext cx="11610402" cy="1325563"/>
          </a:xfrm>
        </p:spPr>
        <p:txBody>
          <a:bodyPr>
            <a:noAutofit/>
          </a:bodyPr>
          <a:lstStyle/>
          <a:p>
            <a:r>
              <a:rPr lang="en-US" sz="4000" dirty="0" smtClean="0">
                <a:solidFill>
                  <a:srgbClr val="4F6E18"/>
                </a:solidFill>
                <a:latin typeface="+mn-lt"/>
              </a:rPr>
              <a:t>Building Attachment Through Meeting Needs </a:t>
            </a:r>
            <a:endParaRPr lang="en-US" sz="4000" dirty="0">
              <a:solidFill>
                <a:srgbClr val="4F6E18"/>
              </a:solidFill>
              <a:latin typeface="+mn-lt"/>
            </a:endParaRPr>
          </a:p>
        </p:txBody>
      </p:sp>
      <p:sp>
        <p:nvSpPr>
          <p:cNvPr id="3" name="Content Placeholder 2"/>
          <p:cNvSpPr>
            <a:spLocks noGrp="1"/>
          </p:cNvSpPr>
          <p:nvPr>
            <p:ph idx="1"/>
          </p:nvPr>
        </p:nvSpPr>
        <p:spPr>
          <a:xfrm>
            <a:off x="224246" y="1494746"/>
            <a:ext cx="11754394" cy="4548702"/>
          </a:xfrm>
        </p:spPr>
        <p:txBody>
          <a:bodyPr>
            <a:normAutofit fontScale="77500" lnSpcReduction="20000"/>
          </a:bodyPr>
          <a:lstStyle/>
          <a:p>
            <a:r>
              <a:rPr lang="en-US" dirty="0" smtClean="0">
                <a:solidFill>
                  <a:srgbClr val="003C6A"/>
                </a:solidFill>
                <a:latin typeface="Century Gothic" panose="020B0502020202020204" pitchFamily="34" charset="0"/>
              </a:rPr>
              <a:t>Arousal-Relaxation Cycle </a:t>
            </a:r>
          </a:p>
          <a:p>
            <a:pPr lvl="1"/>
            <a:r>
              <a:rPr lang="en-US" dirty="0" smtClean="0">
                <a:solidFill>
                  <a:srgbClr val="003C6A"/>
                </a:solidFill>
                <a:latin typeface="Century Gothic" panose="020B0502020202020204" pitchFamily="34" charset="0"/>
              </a:rPr>
              <a:t>Based on our understanding that trust, security, and attachment are strengthened when a consistent adult caregiver repeatedly meets a child’s needs.  </a:t>
            </a:r>
          </a:p>
          <a:p>
            <a:pPr lvl="1"/>
            <a:r>
              <a:rPr lang="en-US" dirty="0" smtClean="0">
                <a:solidFill>
                  <a:srgbClr val="003C6A"/>
                </a:solidFill>
                <a:latin typeface="Century Gothic" panose="020B0502020202020204" pitchFamily="34" charset="0"/>
              </a:rPr>
              <a:t>This occurs when a child experiences stress/tension and the caregiver provides comfort and provides for the child’s needs, which relieves tension/stress and promotes contentment.  </a:t>
            </a:r>
          </a:p>
          <a:p>
            <a:pPr lvl="1"/>
            <a:r>
              <a:rPr lang="en-US" dirty="0" smtClean="0">
                <a:solidFill>
                  <a:srgbClr val="003C6A"/>
                </a:solidFill>
                <a:latin typeface="Century Gothic" panose="020B0502020202020204" pitchFamily="34" charset="0"/>
              </a:rPr>
              <a:t>Should be repeated several times a day.  </a:t>
            </a:r>
          </a:p>
          <a:p>
            <a:pPr lvl="1"/>
            <a:r>
              <a:rPr lang="en-US" dirty="0" smtClean="0">
                <a:solidFill>
                  <a:srgbClr val="003C6A"/>
                </a:solidFill>
                <a:latin typeface="Century Gothic" panose="020B0502020202020204" pitchFamily="34" charset="0"/>
              </a:rPr>
              <a:t>Can be difficult when their needs are expressed through problematic behaviors.  </a:t>
            </a:r>
          </a:p>
          <a:p>
            <a:pPr lvl="1"/>
            <a:endParaRPr lang="en-US" dirty="0">
              <a:solidFill>
                <a:srgbClr val="003C6A"/>
              </a:solidFill>
              <a:latin typeface="Century Gothic" panose="020B0502020202020204" pitchFamily="34" charset="0"/>
            </a:endParaRPr>
          </a:p>
          <a:p>
            <a:r>
              <a:rPr lang="en-US" dirty="0" smtClean="0">
                <a:solidFill>
                  <a:srgbClr val="003C6A"/>
                </a:solidFill>
                <a:latin typeface="Century Gothic" panose="020B0502020202020204" pitchFamily="34" charset="0"/>
              </a:rPr>
              <a:t>Positive Interactive Cycle </a:t>
            </a:r>
          </a:p>
          <a:p>
            <a:pPr lvl="1"/>
            <a:r>
              <a:rPr lang="en-US" dirty="0" smtClean="0">
                <a:solidFill>
                  <a:srgbClr val="003C6A"/>
                </a:solidFill>
                <a:latin typeface="Century Gothic" panose="020B0502020202020204" pitchFamily="34" charset="0"/>
              </a:rPr>
              <a:t>In this cycle, the child </a:t>
            </a:r>
            <a:r>
              <a:rPr lang="en-US" i="1" dirty="0" smtClean="0">
                <a:solidFill>
                  <a:srgbClr val="003C6A"/>
                </a:solidFill>
                <a:latin typeface="Century Gothic" panose="020B0502020202020204" pitchFamily="34" charset="0"/>
              </a:rPr>
              <a:t>does not need to first express their need.</a:t>
            </a:r>
            <a:r>
              <a:rPr lang="en-US" dirty="0" smtClean="0">
                <a:solidFill>
                  <a:srgbClr val="003C6A"/>
                </a:solidFill>
                <a:latin typeface="Century Gothic" panose="020B0502020202020204" pitchFamily="34" charset="0"/>
              </a:rPr>
              <a:t>  This is when a parent can take the initiative to engage in positive interaction with the child, and thus the child enjoys the experience and reacts in an affirming manner.  </a:t>
            </a:r>
          </a:p>
          <a:p>
            <a:pPr lvl="1"/>
            <a:r>
              <a:rPr lang="en-US" dirty="0" smtClean="0">
                <a:solidFill>
                  <a:srgbClr val="003C6A"/>
                </a:solidFill>
                <a:latin typeface="Century Gothic" panose="020B0502020202020204" pitchFamily="34" charset="0"/>
              </a:rPr>
              <a:t>With this, both parent and child feel sense of self worth and it greatly helps in the attachment process.  </a:t>
            </a:r>
          </a:p>
          <a:p>
            <a:pPr lvl="1"/>
            <a:r>
              <a:rPr lang="en-US" dirty="0" smtClean="0">
                <a:solidFill>
                  <a:srgbClr val="003C6A"/>
                </a:solidFill>
                <a:latin typeface="Century Gothic" panose="020B0502020202020204" pitchFamily="34" charset="0"/>
              </a:rPr>
              <a:t>Many adoptive parents believe the child should take the first step in forming attachments, yet these children are often not trusting enough yet to take this step.  Adoptive parents need to initiate gentle, non threatening social interactions with a child that are positive, meaningful, and pleasurable to develop attachment.  </a:t>
            </a:r>
          </a:p>
          <a:p>
            <a:pPr lvl="1"/>
            <a:endParaRPr lang="en-US" dirty="0">
              <a:solidFill>
                <a:srgbClr val="003C6A"/>
              </a:solidFill>
            </a:endParaRPr>
          </a:p>
        </p:txBody>
      </p:sp>
    </p:spTree>
    <p:extLst>
      <p:ext uri="{BB962C8B-B14F-4D97-AF65-F5344CB8AC3E}">
        <p14:creationId xmlns:p14="http://schemas.microsoft.com/office/powerpoint/2010/main" val="1645444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997" y="91856"/>
            <a:ext cx="11618259" cy="1325563"/>
          </a:xfrm>
        </p:spPr>
        <p:txBody>
          <a:bodyPr>
            <a:normAutofit/>
          </a:bodyPr>
          <a:lstStyle/>
          <a:p>
            <a:r>
              <a:rPr lang="en-US" sz="4800" dirty="0" smtClean="0">
                <a:solidFill>
                  <a:srgbClr val="54690E"/>
                </a:solidFill>
                <a:latin typeface="+mn-lt"/>
              </a:rPr>
              <a:t>Connection Tips &amp; Tools</a:t>
            </a:r>
            <a:endParaRPr lang="en-US" sz="4800" dirty="0">
              <a:solidFill>
                <a:srgbClr val="54690E"/>
              </a:solidFill>
              <a:latin typeface="+mn-lt"/>
            </a:endParaRPr>
          </a:p>
        </p:txBody>
      </p:sp>
      <p:sp>
        <p:nvSpPr>
          <p:cNvPr id="3" name="Content Placeholder 2"/>
          <p:cNvSpPr>
            <a:spLocks noGrp="1"/>
          </p:cNvSpPr>
          <p:nvPr>
            <p:ph idx="1"/>
          </p:nvPr>
        </p:nvSpPr>
        <p:spPr>
          <a:xfrm>
            <a:off x="247425" y="1334814"/>
            <a:ext cx="11618259" cy="4581471"/>
          </a:xfrm>
        </p:spPr>
        <p:txBody>
          <a:bodyPr>
            <a:normAutofit fontScale="92500"/>
          </a:bodyPr>
          <a:lstStyle/>
          <a:p>
            <a:r>
              <a:rPr lang="en-US" dirty="0" smtClean="0"/>
              <a:t>Remember that opportunities for bonding and attachment and attachment enhancing activities should not be a “reward”.  This should become a ritual despite a challenging day.  In fact, children often need connection time more intensely when they are having challenging days! </a:t>
            </a:r>
          </a:p>
          <a:p>
            <a:endParaRPr lang="en-US" dirty="0"/>
          </a:p>
          <a:p>
            <a:r>
              <a:rPr lang="en-US" dirty="0" smtClean="0"/>
              <a:t>Fill their YES bank!  </a:t>
            </a:r>
          </a:p>
          <a:p>
            <a:endParaRPr lang="en-US" dirty="0"/>
          </a:p>
          <a:p>
            <a:r>
              <a:rPr lang="en-US" dirty="0" smtClean="0"/>
              <a:t>Be mindful of overstimulation and ensuring their physiological needs are met.  While play is fun, you also want to ensure not to “overdo” it.  </a:t>
            </a:r>
            <a:endParaRPr lang="en-US" dirty="0"/>
          </a:p>
          <a:p>
            <a:pPr lvl="1"/>
            <a:r>
              <a:rPr lang="en-US" dirty="0" smtClean="0"/>
              <a:t>Encourage self-regulation by co-regulating with them!  </a:t>
            </a:r>
            <a:endParaRPr lang="en-US" dirty="0"/>
          </a:p>
        </p:txBody>
      </p:sp>
    </p:spTree>
    <p:extLst>
      <p:ext uri="{BB962C8B-B14F-4D97-AF65-F5344CB8AC3E}">
        <p14:creationId xmlns:p14="http://schemas.microsoft.com/office/powerpoint/2010/main" val="2308819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158932" y="156754"/>
            <a:ext cx="10515600" cy="1045030"/>
          </a:xfrm>
        </p:spPr>
        <p:txBody>
          <a:bodyPr>
            <a:noAutofit/>
          </a:bodyPr>
          <a:lstStyle/>
          <a:p>
            <a:pPr eaLnBrk="1" hangingPunct="1"/>
            <a:r>
              <a:rPr lang="en-US" altLang="en-US" sz="5400" dirty="0" smtClean="0">
                <a:solidFill>
                  <a:srgbClr val="4F6E18"/>
                </a:solidFill>
                <a:latin typeface="+mn-lt"/>
              </a:rPr>
              <a:t>And Most Important…. </a:t>
            </a:r>
          </a:p>
        </p:txBody>
      </p:sp>
      <p:sp>
        <p:nvSpPr>
          <p:cNvPr id="18434" name="Rectangle 3"/>
          <p:cNvSpPr>
            <a:spLocks noGrp="1" noChangeArrowheads="1"/>
          </p:cNvSpPr>
          <p:nvPr>
            <p:ph idx="1"/>
          </p:nvPr>
        </p:nvSpPr>
        <p:spPr>
          <a:xfrm>
            <a:off x="158931" y="1201784"/>
            <a:ext cx="11871959" cy="4747071"/>
          </a:xfrm>
        </p:spPr>
        <p:txBody>
          <a:bodyPr>
            <a:noAutofit/>
          </a:bodyPr>
          <a:lstStyle/>
          <a:p>
            <a:pPr eaLnBrk="1" hangingPunct="1">
              <a:lnSpc>
                <a:spcPct val="80000"/>
              </a:lnSpc>
            </a:pPr>
            <a:r>
              <a:rPr lang="en-US" altLang="en-US" sz="2000" dirty="0">
                <a:solidFill>
                  <a:srgbClr val="003C6A"/>
                </a:solidFill>
                <a:latin typeface="Century Gothic" panose="020B0502020202020204" pitchFamily="34" charset="0"/>
              </a:rPr>
              <a:t>You can not give away that which is not yours to give….. </a:t>
            </a:r>
          </a:p>
          <a:p>
            <a:pPr lvl="2" eaLnBrk="1" hangingPunct="1">
              <a:lnSpc>
                <a:spcPct val="80000"/>
              </a:lnSpc>
            </a:pPr>
            <a:r>
              <a:rPr lang="en-US" altLang="en-US" dirty="0" smtClean="0">
                <a:solidFill>
                  <a:srgbClr val="003C6A"/>
                </a:solidFill>
                <a:latin typeface="Century Gothic" panose="020B0502020202020204" pitchFamily="34" charset="0"/>
              </a:rPr>
              <a:t>If </a:t>
            </a:r>
            <a:r>
              <a:rPr lang="en-US" altLang="en-US" dirty="0">
                <a:solidFill>
                  <a:srgbClr val="003C6A"/>
                </a:solidFill>
                <a:latin typeface="Century Gothic" panose="020B0502020202020204" pitchFamily="34" charset="0"/>
              </a:rPr>
              <a:t>you cannot learn how to be regulated yourself – how can you expect the child to do so.  You are the child’s model and they learn through your example.  </a:t>
            </a:r>
          </a:p>
          <a:p>
            <a:pPr lvl="2" eaLnBrk="1" hangingPunct="1">
              <a:lnSpc>
                <a:spcPct val="80000"/>
              </a:lnSpc>
            </a:pPr>
            <a:r>
              <a:rPr lang="en-US" altLang="en-US" dirty="0">
                <a:solidFill>
                  <a:srgbClr val="003C6A"/>
                </a:solidFill>
                <a:latin typeface="Century Gothic" panose="020B0502020202020204" pitchFamily="34" charset="0"/>
              </a:rPr>
              <a:t>Remember to take time for yourself to relax and become regulated.  If you are stressed, the child can sense this! </a:t>
            </a:r>
          </a:p>
          <a:p>
            <a:pPr lvl="2" eaLnBrk="1" hangingPunct="1">
              <a:lnSpc>
                <a:spcPct val="80000"/>
              </a:lnSpc>
            </a:pPr>
            <a:endParaRPr lang="en-US" altLang="en-US" dirty="0">
              <a:solidFill>
                <a:srgbClr val="003C6A"/>
              </a:solidFill>
              <a:latin typeface="Century Gothic" panose="020B0502020202020204" pitchFamily="34" charset="0"/>
            </a:endParaRPr>
          </a:p>
          <a:p>
            <a:pPr eaLnBrk="1" hangingPunct="1">
              <a:lnSpc>
                <a:spcPct val="80000"/>
              </a:lnSpc>
            </a:pPr>
            <a:r>
              <a:rPr lang="en-US" altLang="en-US" sz="2000" dirty="0">
                <a:solidFill>
                  <a:srgbClr val="003C6A"/>
                </a:solidFill>
                <a:latin typeface="Century Gothic" panose="020B0502020202020204" pitchFamily="34" charset="0"/>
              </a:rPr>
              <a:t>W</a:t>
            </a:r>
            <a:r>
              <a:rPr lang="en-US" altLang="en-US" sz="2000" dirty="0" smtClean="0">
                <a:solidFill>
                  <a:srgbClr val="003C6A"/>
                </a:solidFill>
                <a:latin typeface="Century Gothic" panose="020B0502020202020204" pitchFamily="34" charset="0"/>
              </a:rPr>
              <a:t>e </a:t>
            </a:r>
            <a:r>
              <a:rPr lang="en-US" altLang="en-US" sz="2000" dirty="0">
                <a:solidFill>
                  <a:srgbClr val="003C6A"/>
                </a:solidFill>
                <a:latin typeface="Century Gothic" panose="020B0502020202020204" pitchFamily="34" charset="0"/>
              </a:rPr>
              <a:t>are not perfect.  When reacting in a way you know you shouldn’t have, you can repair what was done by simply stating: “I am sorry, this is not the parent that I want to be.  Can we start over?”</a:t>
            </a:r>
          </a:p>
          <a:p>
            <a:pPr eaLnBrk="1" hangingPunct="1">
              <a:lnSpc>
                <a:spcPct val="80000"/>
              </a:lnSpc>
            </a:pPr>
            <a:endParaRPr lang="en-US" altLang="en-US" sz="2000" dirty="0">
              <a:solidFill>
                <a:srgbClr val="003C6A"/>
              </a:solidFill>
              <a:latin typeface="Century Gothic" panose="020B0502020202020204" pitchFamily="34" charset="0"/>
            </a:endParaRPr>
          </a:p>
          <a:p>
            <a:pPr eaLnBrk="1" hangingPunct="1">
              <a:lnSpc>
                <a:spcPct val="80000"/>
              </a:lnSpc>
            </a:pPr>
            <a:r>
              <a:rPr lang="en-US" altLang="en-US" sz="2000" dirty="0">
                <a:solidFill>
                  <a:srgbClr val="003C6A"/>
                </a:solidFill>
                <a:latin typeface="Century Gothic" panose="020B0502020202020204" pitchFamily="34" charset="0"/>
              </a:rPr>
              <a:t>Provide Unconditional Commitment &amp; Love.  Meaning that there is </a:t>
            </a:r>
            <a:r>
              <a:rPr lang="en-US" altLang="en-US" sz="2000" i="1" u="sng" dirty="0">
                <a:solidFill>
                  <a:srgbClr val="003C6A"/>
                </a:solidFill>
                <a:latin typeface="Century Gothic" panose="020B0502020202020204" pitchFamily="34" charset="0"/>
              </a:rPr>
              <a:t>nothing</a:t>
            </a:r>
            <a:r>
              <a:rPr lang="en-US" altLang="en-US" sz="2000" dirty="0">
                <a:solidFill>
                  <a:srgbClr val="003C6A"/>
                </a:solidFill>
                <a:latin typeface="Century Gothic" panose="020B0502020202020204" pitchFamily="34" charset="0"/>
              </a:rPr>
              <a:t> that a child can do to make you give up on him/her.  </a:t>
            </a:r>
          </a:p>
          <a:p>
            <a:pPr marL="0" indent="0" eaLnBrk="1" hangingPunct="1">
              <a:lnSpc>
                <a:spcPct val="80000"/>
              </a:lnSpc>
              <a:buNone/>
            </a:pPr>
            <a:endParaRPr lang="en-US" altLang="en-US" sz="2000" dirty="0">
              <a:solidFill>
                <a:srgbClr val="003C6A"/>
              </a:solidFill>
              <a:latin typeface="Century Gothic" panose="020B0502020202020204" pitchFamily="34" charset="0"/>
            </a:endParaRPr>
          </a:p>
          <a:p>
            <a:pPr eaLnBrk="1" hangingPunct="1">
              <a:lnSpc>
                <a:spcPct val="80000"/>
              </a:lnSpc>
            </a:pPr>
            <a:r>
              <a:rPr lang="en-US" altLang="en-US" sz="2000" dirty="0">
                <a:solidFill>
                  <a:srgbClr val="003C6A"/>
                </a:solidFill>
                <a:latin typeface="Century Gothic" panose="020B0502020202020204" pitchFamily="34" charset="0"/>
              </a:rPr>
              <a:t>This is definitely a different way of parenting and while it may be challenging initially – it has been shown to be very successful.  Many people become enlightened at their new sense of calm and the new perspective on the world</a:t>
            </a:r>
            <a:r>
              <a:rPr lang="en-US" altLang="en-US" sz="2200" dirty="0">
                <a:solidFill>
                  <a:srgbClr val="003C6A"/>
                </a:solidFill>
                <a:latin typeface="Century Gothic" panose="020B0502020202020204" pitchFamily="34" charset="0"/>
              </a:rPr>
              <a:t>.  </a:t>
            </a:r>
          </a:p>
        </p:txBody>
      </p:sp>
    </p:spTree>
    <p:extLst>
      <p:ext uri="{BB962C8B-B14F-4D97-AF65-F5344CB8AC3E}">
        <p14:creationId xmlns:p14="http://schemas.microsoft.com/office/powerpoint/2010/main" val="781112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Questions?  Comments?  </a:t>
            </a:r>
            <a:endParaRPr lang="en-US" dirty="0">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r>
              <a:rPr lang="en-US" dirty="0" smtClean="0"/>
              <a:t>Homework:  Connecting/Engagement Strategies   </a:t>
            </a:r>
          </a:p>
          <a:p>
            <a:endParaRPr lang="en-US" dirty="0"/>
          </a:p>
          <a:p>
            <a:r>
              <a:rPr lang="en-US" dirty="0" smtClean="0"/>
              <a:t>Handouts: </a:t>
            </a:r>
          </a:p>
          <a:p>
            <a:pPr lvl="1"/>
            <a:r>
              <a:rPr lang="en-US" dirty="0" smtClean="0"/>
              <a:t>Curiosity, Pleasure And Play:  A Neurodevelopmental Perspective </a:t>
            </a:r>
          </a:p>
          <a:p>
            <a:pPr lvl="1"/>
            <a:r>
              <a:rPr lang="en-US" dirty="0" smtClean="0"/>
              <a:t>Discipline:  it’s all about connection </a:t>
            </a:r>
          </a:p>
          <a:p>
            <a:pPr lvl="1"/>
            <a:r>
              <a:rPr lang="en-US" dirty="0" smtClean="0"/>
              <a:t>Their Anger Will Not Become My Anger</a:t>
            </a:r>
          </a:p>
          <a:p>
            <a:pPr lvl="1"/>
            <a:r>
              <a:rPr lang="en-US" dirty="0" smtClean="0"/>
              <a:t>Healing the Trauma of Adoption </a:t>
            </a:r>
          </a:p>
          <a:p>
            <a:pPr marL="0" indent="0">
              <a:buNone/>
            </a:pPr>
            <a:endParaRPr lang="en-US" dirty="0"/>
          </a:p>
          <a:p>
            <a:r>
              <a:rPr lang="en-US" dirty="0" smtClean="0"/>
              <a:t>Thank you! </a:t>
            </a:r>
            <a:endParaRPr lang="en-US" dirty="0"/>
          </a:p>
        </p:txBody>
      </p:sp>
    </p:spTree>
    <p:extLst>
      <p:ext uri="{BB962C8B-B14F-4D97-AF65-F5344CB8AC3E}">
        <p14:creationId xmlns:p14="http://schemas.microsoft.com/office/powerpoint/2010/main" val="761128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698" y="149972"/>
            <a:ext cx="11618259" cy="1325563"/>
          </a:xfrm>
        </p:spPr>
        <p:txBody>
          <a:bodyPr>
            <a:normAutofit/>
          </a:bodyPr>
          <a:lstStyle/>
          <a:p>
            <a:r>
              <a:rPr lang="en-US" sz="5400" dirty="0" smtClean="0">
                <a:solidFill>
                  <a:srgbClr val="54690E"/>
                </a:solidFill>
                <a:latin typeface="Arial Narrow" panose="020B0606020202030204" pitchFamily="34" charset="0"/>
              </a:rPr>
              <a:t>Welcome To Adoption 101, </a:t>
            </a:r>
            <a:r>
              <a:rPr lang="en-US" sz="5400" smtClean="0">
                <a:solidFill>
                  <a:srgbClr val="54690E"/>
                </a:solidFill>
                <a:latin typeface="Arial Narrow" panose="020B0606020202030204" pitchFamily="34" charset="0"/>
              </a:rPr>
              <a:t>Class </a:t>
            </a:r>
            <a:r>
              <a:rPr lang="en-US" sz="5400" smtClean="0">
                <a:solidFill>
                  <a:srgbClr val="54690E"/>
                </a:solidFill>
                <a:latin typeface="Arial Narrow" panose="020B0606020202030204" pitchFamily="34" charset="0"/>
              </a:rPr>
              <a:t>Six</a:t>
            </a:r>
            <a:r>
              <a:rPr lang="en-US" sz="5400" smtClean="0">
                <a:solidFill>
                  <a:srgbClr val="54690E"/>
                </a:solidFill>
                <a:latin typeface="Arial Narrow" panose="020B0606020202030204" pitchFamily="34" charset="0"/>
              </a:rPr>
              <a:t>! </a:t>
            </a:r>
            <a:endParaRPr lang="en-US" sz="5400" b="1" dirty="0">
              <a:solidFill>
                <a:srgbClr val="54690E"/>
              </a:solidFill>
              <a:latin typeface="Arial Narrow" panose="020B0606020202030204" pitchFamily="34" charset="0"/>
            </a:endParaRPr>
          </a:p>
        </p:txBody>
      </p:sp>
      <p:sp>
        <p:nvSpPr>
          <p:cNvPr id="3" name="Content Placeholder 2"/>
          <p:cNvSpPr>
            <a:spLocks noGrp="1"/>
          </p:cNvSpPr>
          <p:nvPr>
            <p:ph idx="1"/>
          </p:nvPr>
        </p:nvSpPr>
        <p:spPr>
          <a:xfrm>
            <a:off x="139849" y="1475535"/>
            <a:ext cx="11897958" cy="4440751"/>
          </a:xfrm>
        </p:spPr>
        <p:txBody>
          <a:bodyPr>
            <a:normAutofit/>
          </a:bodyPr>
          <a:lstStyle/>
          <a:p>
            <a:r>
              <a:rPr lang="en-US" dirty="0" smtClean="0"/>
              <a:t>Welcome back! </a:t>
            </a:r>
            <a:endParaRPr lang="en-US" dirty="0"/>
          </a:p>
          <a:p>
            <a:r>
              <a:rPr lang="en-US" dirty="0" smtClean="0"/>
              <a:t>Discussion of last week &amp; homework </a:t>
            </a:r>
          </a:p>
          <a:p>
            <a:r>
              <a:rPr lang="en-US" dirty="0" smtClean="0"/>
              <a:t>Today’s Agenda! </a:t>
            </a:r>
          </a:p>
          <a:p>
            <a:pPr lvl="1"/>
            <a:r>
              <a:rPr lang="en-US" dirty="0" smtClean="0"/>
              <a:t>Guest Speaker </a:t>
            </a:r>
          </a:p>
          <a:p>
            <a:pPr lvl="1"/>
            <a:r>
              <a:rPr lang="en-US" dirty="0" smtClean="0"/>
              <a:t>Connecting Principles </a:t>
            </a:r>
          </a:p>
          <a:p>
            <a:pPr marL="457200" lvl="1" indent="0">
              <a:buNone/>
            </a:pPr>
            <a:endParaRPr lang="en-US" dirty="0" smtClean="0"/>
          </a:p>
          <a:p>
            <a:endParaRPr lang="en-US" dirty="0"/>
          </a:p>
        </p:txBody>
      </p:sp>
    </p:spTree>
    <p:extLst>
      <p:ext uri="{BB962C8B-B14F-4D97-AF65-F5344CB8AC3E}">
        <p14:creationId xmlns:p14="http://schemas.microsoft.com/office/powerpoint/2010/main" val="317232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54690E"/>
                </a:solidFill>
                <a:latin typeface="+mn-lt"/>
              </a:rPr>
              <a:t>Connecting Principles</a:t>
            </a:r>
            <a:endParaRPr lang="en-US" b="1" dirty="0">
              <a:solidFill>
                <a:srgbClr val="54690E"/>
              </a:solidFill>
              <a:latin typeface="+mn-lt"/>
            </a:endParaRPr>
          </a:p>
        </p:txBody>
      </p:sp>
      <p:sp>
        <p:nvSpPr>
          <p:cNvPr id="3" name="Text Placeholder 2"/>
          <p:cNvSpPr>
            <a:spLocks noGrp="1"/>
          </p:cNvSpPr>
          <p:nvPr>
            <p:ph type="body" idx="1"/>
          </p:nvPr>
        </p:nvSpPr>
        <p:spPr/>
        <p:txBody>
          <a:bodyPr/>
          <a:lstStyle/>
          <a:p>
            <a:r>
              <a:rPr lang="en-US" i="1" dirty="0" smtClean="0"/>
              <a:t>The foundation for building a trusting relationship between an adult and a child is through connection.  </a:t>
            </a:r>
            <a:endParaRPr lang="en-US" i="1" dirty="0"/>
          </a:p>
        </p:txBody>
      </p:sp>
    </p:spTree>
    <p:extLst>
      <p:ext uri="{BB962C8B-B14F-4D97-AF65-F5344CB8AC3E}">
        <p14:creationId xmlns:p14="http://schemas.microsoft.com/office/powerpoint/2010/main" val="744938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424" y="133897"/>
            <a:ext cx="11618259" cy="1325563"/>
          </a:xfrm>
        </p:spPr>
        <p:txBody>
          <a:bodyPr>
            <a:normAutofit/>
          </a:bodyPr>
          <a:lstStyle/>
          <a:p>
            <a:r>
              <a:rPr lang="en-US" sz="6000" dirty="0" smtClean="0">
                <a:solidFill>
                  <a:srgbClr val="54690E"/>
                </a:solidFill>
                <a:latin typeface="+mn-lt"/>
              </a:rPr>
              <a:t>Connecting Principles of TBRI© </a:t>
            </a:r>
            <a:endParaRPr lang="en-US" sz="6000" dirty="0">
              <a:solidFill>
                <a:srgbClr val="54690E"/>
              </a:solidFill>
              <a:latin typeface="+mn-lt"/>
            </a:endParaRPr>
          </a:p>
        </p:txBody>
      </p:sp>
      <p:sp>
        <p:nvSpPr>
          <p:cNvPr id="5" name="Content Placeholder 4"/>
          <p:cNvSpPr>
            <a:spLocks noGrp="1"/>
          </p:cNvSpPr>
          <p:nvPr>
            <p:ph idx="1"/>
          </p:nvPr>
        </p:nvSpPr>
        <p:spPr>
          <a:xfrm>
            <a:off x="247425" y="1459460"/>
            <a:ext cx="11618259" cy="4456825"/>
          </a:xfrm>
        </p:spPr>
        <p:txBody>
          <a:bodyPr>
            <a:normAutofit/>
          </a:bodyPr>
          <a:lstStyle/>
          <a:p>
            <a:r>
              <a:rPr lang="en-US" dirty="0" smtClean="0"/>
              <a:t>These principles address the relational needs of children from hard places who often have experienced trauma through relationships.  </a:t>
            </a:r>
          </a:p>
          <a:p>
            <a:pPr marL="0" indent="0">
              <a:buNone/>
            </a:pPr>
            <a:endParaRPr lang="en-US" dirty="0" smtClean="0"/>
          </a:p>
          <a:p>
            <a:r>
              <a:rPr lang="en-US" dirty="0"/>
              <a:t>Often, a child’s needs are misinterpreted due to their inability to verbalize their needs.  </a:t>
            </a:r>
            <a:r>
              <a:rPr lang="en-US" dirty="0" smtClean="0"/>
              <a:t>Tune into your child! See beyond the behavior.  </a:t>
            </a:r>
          </a:p>
          <a:p>
            <a:pPr lvl="1"/>
            <a:r>
              <a:rPr lang="en-US" dirty="0" smtClean="0"/>
              <a:t>What </a:t>
            </a:r>
            <a:r>
              <a:rPr lang="en-US" dirty="0"/>
              <a:t>is my child trying to tell me?</a:t>
            </a:r>
          </a:p>
          <a:p>
            <a:pPr lvl="1"/>
            <a:r>
              <a:rPr lang="en-US" dirty="0"/>
              <a:t>What does my child really need? </a:t>
            </a:r>
          </a:p>
          <a:p>
            <a:endParaRPr lang="en-US" dirty="0"/>
          </a:p>
          <a:p>
            <a:pPr marL="0" indent="0">
              <a:buNone/>
            </a:pPr>
            <a:endParaRPr lang="en-US" dirty="0"/>
          </a:p>
        </p:txBody>
      </p:sp>
    </p:spTree>
    <p:extLst>
      <p:ext uri="{BB962C8B-B14F-4D97-AF65-F5344CB8AC3E}">
        <p14:creationId xmlns:p14="http://schemas.microsoft.com/office/powerpoint/2010/main" val="1838816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4" y="156396"/>
            <a:ext cx="11618259" cy="1325563"/>
          </a:xfrm>
        </p:spPr>
        <p:txBody>
          <a:bodyPr>
            <a:normAutofit/>
          </a:bodyPr>
          <a:lstStyle/>
          <a:p>
            <a:r>
              <a:rPr lang="en-US" sz="4800" dirty="0" smtClean="0">
                <a:solidFill>
                  <a:srgbClr val="54690E"/>
                </a:solidFill>
                <a:latin typeface="+mn-lt"/>
              </a:rPr>
              <a:t>Awareness is the Key! </a:t>
            </a:r>
            <a:endParaRPr lang="en-US" sz="4800" dirty="0">
              <a:solidFill>
                <a:srgbClr val="54690E"/>
              </a:solidFill>
              <a:latin typeface="+mn-lt"/>
            </a:endParaRPr>
          </a:p>
        </p:txBody>
      </p:sp>
      <p:sp>
        <p:nvSpPr>
          <p:cNvPr id="3" name="Content Placeholder 2"/>
          <p:cNvSpPr>
            <a:spLocks noGrp="1"/>
          </p:cNvSpPr>
          <p:nvPr>
            <p:ph idx="1"/>
          </p:nvPr>
        </p:nvSpPr>
        <p:spPr>
          <a:xfrm>
            <a:off x="247425" y="1481959"/>
            <a:ext cx="11618259" cy="4434326"/>
          </a:xfrm>
        </p:spPr>
        <p:txBody>
          <a:bodyPr>
            <a:normAutofit/>
          </a:bodyPr>
          <a:lstStyle/>
          <a:p>
            <a:r>
              <a:rPr lang="en-US" dirty="0" smtClean="0"/>
              <a:t>Observational awareness and self-awareness are critical in your ability to recognize the needs of your child, and your own needs.</a:t>
            </a:r>
          </a:p>
          <a:p>
            <a:pPr marL="0" indent="0">
              <a:buNone/>
            </a:pPr>
            <a:endParaRPr lang="en-US" dirty="0"/>
          </a:p>
          <a:p>
            <a:r>
              <a:rPr lang="en-US" dirty="0" smtClean="0"/>
              <a:t>It can be difficult to be attuned and aware of your child’s needs if your needs are unmet.  It also can lead to misinterpretation and/or over-reaction, causing more stress for both the parent and the child.   </a:t>
            </a:r>
            <a:endParaRPr lang="en-US" dirty="0"/>
          </a:p>
        </p:txBody>
      </p:sp>
    </p:spTree>
    <p:extLst>
      <p:ext uri="{BB962C8B-B14F-4D97-AF65-F5344CB8AC3E}">
        <p14:creationId xmlns:p14="http://schemas.microsoft.com/office/powerpoint/2010/main" val="3449383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43" y="91856"/>
            <a:ext cx="11908221" cy="1325563"/>
          </a:xfrm>
        </p:spPr>
        <p:txBody>
          <a:bodyPr>
            <a:normAutofit/>
          </a:bodyPr>
          <a:lstStyle/>
          <a:p>
            <a:r>
              <a:rPr lang="en-US" sz="3700" dirty="0" smtClean="0">
                <a:solidFill>
                  <a:srgbClr val="54690E"/>
                </a:solidFill>
                <a:latin typeface="+mn-lt"/>
              </a:rPr>
              <a:t>A Key Component of Connection is through PLAY! </a:t>
            </a:r>
            <a:endParaRPr lang="en-US" sz="3700" dirty="0">
              <a:solidFill>
                <a:srgbClr val="54690E"/>
              </a:solidFill>
              <a:latin typeface="+mn-lt"/>
            </a:endParaRPr>
          </a:p>
        </p:txBody>
      </p:sp>
      <p:sp>
        <p:nvSpPr>
          <p:cNvPr id="3" name="Content Placeholder 2"/>
          <p:cNvSpPr>
            <a:spLocks noGrp="1"/>
          </p:cNvSpPr>
          <p:nvPr>
            <p:ph idx="1"/>
          </p:nvPr>
        </p:nvSpPr>
        <p:spPr>
          <a:xfrm>
            <a:off x="247425" y="1282262"/>
            <a:ext cx="11618259" cy="4634023"/>
          </a:xfrm>
        </p:spPr>
        <p:txBody>
          <a:bodyPr>
            <a:normAutofit/>
          </a:bodyPr>
          <a:lstStyle/>
          <a:p>
            <a:r>
              <a:rPr lang="en-US" dirty="0" smtClean="0"/>
              <a:t>Playful engagement disarms fear, promotes attachment, and builds social competence. </a:t>
            </a:r>
            <a:r>
              <a:rPr lang="en-US" dirty="0"/>
              <a:t>Did you know 80% of behaviors can be corrected through play? </a:t>
            </a:r>
            <a:endParaRPr lang="en-US" dirty="0" smtClean="0"/>
          </a:p>
          <a:p>
            <a:pPr marL="0" indent="0">
              <a:buNone/>
            </a:pPr>
            <a:endParaRPr lang="en-US" dirty="0"/>
          </a:p>
          <a:p>
            <a:r>
              <a:rPr lang="en-US" dirty="0" smtClean="0"/>
              <a:t>What exactly do we mean by connection &amp; play?  </a:t>
            </a:r>
          </a:p>
          <a:p>
            <a:endParaRPr lang="en-US" dirty="0"/>
          </a:p>
          <a:p>
            <a:r>
              <a:rPr lang="en-US" dirty="0" smtClean="0"/>
              <a:t>Think to yourself, how comfortable am I with play?  </a:t>
            </a:r>
          </a:p>
          <a:p>
            <a:pPr lvl="1"/>
            <a:r>
              <a:rPr lang="en-US" dirty="0" smtClean="0"/>
              <a:t>Do I direct play, or allow the child to take the lead? </a:t>
            </a:r>
          </a:p>
          <a:p>
            <a:pPr lvl="1"/>
            <a:r>
              <a:rPr lang="en-US" dirty="0" smtClean="0"/>
              <a:t>Do I try and problem solve? </a:t>
            </a:r>
          </a:p>
          <a:p>
            <a:pPr lvl="1"/>
            <a:r>
              <a:rPr lang="en-US" dirty="0" smtClean="0"/>
              <a:t>Am I distracted and not fully engaged during play? </a:t>
            </a:r>
            <a:endParaRPr lang="en-US" dirty="0"/>
          </a:p>
        </p:txBody>
      </p:sp>
    </p:spTree>
    <p:extLst>
      <p:ext uri="{BB962C8B-B14F-4D97-AF65-F5344CB8AC3E}">
        <p14:creationId xmlns:p14="http://schemas.microsoft.com/office/powerpoint/2010/main" val="1788280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19" y="171487"/>
            <a:ext cx="12016291" cy="1325563"/>
          </a:xfrm>
        </p:spPr>
        <p:txBody>
          <a:bodyPr>
            <a:normAutofit/>
          </a:bodyPr>
          <a:lstStyle/>
          <a:p>
            <a:r>
              <a:rPr lang="en-US" sz="5400" dirty="0" smtClean="0">
                <a:solidFill>
                  <a:srgbClr val="54690E"/>
                </a:solidFill>
                <a:latin typeface="+mn-lt"/>
              </a:rPr>
              <a:t>Key Components of Engagement</a:t>
            </a:r>
            <a:endParaRPr lang="en-US" sz="5400" dirty="0">
              <a:solidFill>
                <a:srgbClr val="54690E"/>
              </a:solidFill>
              <a:latin typeface="+mn-lt"/>
            </a:endParaRPr>
          </a:p>
        </p:txBody>
      </p:sp>
      <p:sp>
        <p:nvSpPr>
          <p:cNvPr id="3" name="Content Placeholder 2"/>
          <p:cNvSpPr>
            <a:spLocks noGrp="1"/>
          </p:cNvSpPr>
          <p:nvPr>
            <p:ph idx="1"/>
          </p:nvPr>
        </p:nvSpPr>
        <p:spPr>
          <a:xfrm>
            <a:off x="247425" y="1635162"/>
            <a:ext cx="11618259" cy="4281123"/>
          </a:xfrm>
        </p:spPr>
        <p:txBody>
          <a:bodyPr>
            <a:normAutofit/>
          </a:bodyPr>
          <a:lstStyle/>
          <a:p>
            <a:r>
              <a:rPr lang="en-US" dirty="0" smtClean="0"/>
              <a:t>What do we mean by </a:t>
            </a:r>
            <a:r>
              <a:rPr lang="en-US" i="1" dirty="0" smtClean="0"/>
              <a:t>engagement</a:t>
            </a:r>
            <a:r>
              <a:rPr lang="en-US" dirty="0" smtClean="0"/>
              <a:t>? </a:t>
            </a:r>
          </a:p>
          <a:p>
            <a:pPr lvl="1"/>
            <a:r>
              <a:rPr lang="en-US" dirty="0" smtClean="0"/>
              <a:t>Eye contact</a:t>
            </a:r>
          </a:p>
          <a:p>
            <a:pPr lvl="1"/>
            <a:r>
              <a:rPr lang="en-US" dirty="0"/>
              <a:t>H</a:t>
            </a:r>
            <a:r>
              <a:rPr lang="en-US" dirty="0" smtClean="0"/>
              <a:t>ealthy Touch</a:t>
            </a:r>
          </a:p>
          <a:p>
            <a:pPr lvl="1"/>
            <a:r>
              <a:rPr lang="en-US" dirty="0" smtClean="0"/>
              <a:t>Tone of Voice</a:t>
            </a:r>
          </a:p>
          <a:p>
            <a:pPr lvl="1"/>
            <a:r>
              <a:rPr lang="en-US" dirty="0" smtClean="0"/>
              <a:t>Observant </a:t>
            </a:r>
          </a:p>
          <a:p>
            <a:pPr lvl="1"/>
            <a:r>
              <a:rPr lang="en-US" dirty="0" smtClean="0"/>
              <a:t>Behavioral Matching</a:t>
            </a:r>
          </a:p>
        </p:txBody>
      </p:sp>
    </p:spTree>
    <p:extLst>
      <p:ext uri="{BB962C8B-B14F-4D97-AF65-F5344CB8AC3E}">
        <p14:creationId xmlns:p14="http://schemas.microsoft.com/office/powerpoint/2010/main" val="3046018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09" y="195308"/>
            <a:ext cx="10515600" cy="1325563"/>
          </a:xfrm>
        </p:spPr>
        <p:txBody>
          <a:bodyPr>
            <a:normAutofit/>
          </a:bodyPr>
          <a:lstStyle/>
          <a:p>
            <a:r>
              <a:rPr lang="en-US" sz="5400" dirty="0" smtClean="0">
                <a:solidFill>
                  <a:srgbClr val="4F6E18"/>
                </a:solidFill>
                <a:latin typeface="+mn-lt"/>
              </a:rPr>
              <a:t>It’s the little things… </a:t>
            </a:r>
            <a:endParaRPr lang="en-US" sz="5400" dirty="0">
              <a:solidFill>
                <a:srgbClr val="4F6E18"/>
              </a:solidFill>
              <a:latin typeface="+mn-lt"/>
            </a:endParaRPr>
          </a:p>
        </p:txBody>
      </p:sp>
      <p:sp>
        <p:nvSpPr>
          <p:cNvPr id="3" name="Content Placeholder 2"/>
          <p:cNvSpPr>
            <a:spLocks noGrp="1"/>
          </p:cNvSpPr>
          <p:nvPr>
            <p:ph idx="1"/>
          </p:nvPr>
        </p:nvSpPr>
        <p:spPr>
          <a:xfrm>
            <a:off x="130629" y="1520871"/>
            <a:ext cx="11887199" cy="4545422"/>
          </a:xfrm>
        </p:spPr>
        <p:txBody>
          <a:bodyPr>
            <a:normAutofit fontScale="92500" lnSpcReduction="20000"/>
          </a:bodyPr>
          <a:lstStyle/>
          <a:p>
            <a:r>
              <a:rPr lang="en-US" sz="3200" dirty="0" smtClean="0">
                <a:solidFill>
                  <a:srgbClr val="003C6A"/>
                </a:solidFill>
                <a:latin typeface="Century Gothic" panose="020B0502020202020204" pitchFamily="34" charset="0"/>
              </a:rPr>
              <a:t>We must understand that STAYING (connection) is more important than stopping a behavior.  The priority is the relationship first; then everything else.  </a:t>
            </a:r>
          </a:p>
          <a:p>
            <a:pPr marL="0" indent="0">
              <a:buNone/>
            </a:pPr>
            <a:endParaRPr lang="en-US" sz="3200" dirty="0" smtClean="0">
              <a:solidFill>
                <a:srgbClr val="003C6A"/>
              </a:solidFill>
              <a:latin typeface="Century Gothic" panose="020B0502020202020204" pitchFamily="34" charset="0"/>
            </a:endParaRPr>
          </a:p>
          <a:p>
            <a:r>
              <a:rPr lang="en-US" sz="3200" dirty="0" smtClean="0">
                <a:solidFill>
                  <a:srgbClr val="003C6A"/>
                </a:solidFill>
                <a:latin typeface="Century Gothic" panose="020B0502020202020204" pitchFamily="34" charset="0"/>
              </a:rPr>
              <a:t>If your first objective is to be right or punitive; you are not regulated and looked at their behavior through the child’s lens.  </a:t>
            </a:r>
          </a:p>
          <a:p>
            <a:endParaRPr lang="en-US" sz="3200" dirty="0" smtClean="0">
              <a:solidFill>
                <a:srgbClr val="003C6A"/>
              </a:solidFill>
              <a:latin typeface="Century Gothic" panose="020B0502020202020204" pitchFamily="34" charset="0"/>
            </a:endParaRPr>
          </a:p>
          <a:p>
            <a:r>
              <a:rPr lang="en-US" sz="3200" dirty="0" smtClean="0">
                <a:solidFill>
                  <a:srgbClr val="003C6A"/>
                </a:solidFill>
                <a:latin typeface="Century Gothic" panose="020B0502020202020204" pitchFamily="34" charset="0"/>
              </a:rPr>
              <a:t>Building trust is necessary for change!  If a child has been hurt in a relationship, the child can only be healed in a relationship.  </a:t>
            </a:r>
          </a:p>
          <a:p>
            <a:pPr marL="0" indent="0">
              <a:buNone/>
            </a:pPr>
            <a:endParaRPr lang="en-US" dirty="0">
              <a:solidFill>
                <a:srgbClr val="003C6A"/>
              </a:solidFill>
            </a:endParaRPr>
          </a:p>
        </p:txBody>
      </p:sp>
    </p:spTree>
    <p:extLst>
      <p:ext uri="{BB962C8B-B14F-4D97-AF65-F5344CB8AC3E}">
        <p14:creationId xmlns:p14="http://schemas.microsoft.com/office/powerpoint/2010/main" val="439982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 y="-43711"/>
            <a:ext cx="11849318" cy="1325563"/>
          </a:xfrm>
        </p:spPr>
        <p:txBody>
          <a:bodyPr>
            <a:noAutofit/>
          </a:bodyPr>
          <a:lstStyle/>
          <a:p>
            <a:pPr algn="ctr"/>
            <a:r>
              <a:rPr lang="en-US" sz="4000" b="1" dirty="0" smtClean="0">
                <a:solidFill>
                  <a:srgbClr val="4F6E18"/>
                </a:solidFill>
                <a:latin typeface="+mn-lt"/>
              </a:rPr>
              <a:t>It’s a circular process with you at the forefront! </a:t>
            </a:r>
            <a:endParaRPr lang="en-US" sz="4000" b="1" dirty="0">
              <a:solidFill>
                <a:srgbClr val="4F6E18"/>
              </a:solidFill>
              <a:latin typeface="+mn-lt"/>
            </a:endParaRPr>
          </a:p>
        </p:txBody>
      </p:sp>
      <p:graphicFrame>
        <p:nvGraphicFramePr>
          <p:cNvPr id="5" name="Content Placeholder 4"/>
          <p:cNvGraphicFramePr>
            <a:graphicFrameLocks noGrp="1"/>
          </p:cNvGraphicFramePr>
          <p:nvPr>
            <p:ph idx="1"/>
            <p:extLst/>
          </p:nvPr>
        </p:nvGraphicFramePr>
        <p:xfrm>
          <a:off x="580858" y="1287638"/>
          <a:ext cx="11029950" cy="4457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896137" y="1281852"/>
            <a:ext cx="3557016" cy="923330"/>
          </a:xfrm>
          <a:prstGeom prst="rect">
            <a:avLst/>
          </a:prstGeom>
          <a:noFill/>
          <a:ln w="12700">
            <a:solidFill>
              <a:schemeClr val="tx1"/>
            </a:solidFill>
          </a:ln>
        </p:spPr>
        <p:txBody>
          <a:bodyPr wrap="square" rtlCol="0">
            <a:spAutoFit/>
          </a:bodyPr>
          <a:lstStyle/>
          <a:p>
            <a:pPr algn="ctr"/>
            <a:r>
              <a:rPr lang="en-US" dirty="0" smtClean="0">
                <a:solidFill>
                  <a:srgbClr val="003C6A"/>
                </a:solidFill>
                <a:latin typeface="Century Gothic" panose="020B0502020202020204" pitchFamily="34" charset="0"/>
              </a:rPr>
              <a:t>Express Unconditional Commitment NO MATTER WHAT!</a:t>
            </a:r>
            <a:endParaRPr lang="en-US" dirty="0">
              <a:solidFill>
                <a:srgbClr val="003C6A"/>
              </a:solidFill>
              <a:latin typeface="Century Gothic" panose="020B0502020202020204" pitchFamily="34" charset="0"/>
            </a:endParaRPr>
          </a:p>
        </p:txBody>
      </p:sp>
      <p:sp>
        <p:nvSpPr>
          <p:cNvPr id="7" name="TextBox 6"/>
          <p:cNvSpPr txBox="1"/>
          <p:nvPr/>
        </p:nvSpPr>
        <p:spPr>
          <a:xfrm>
            <a:off x="9137739" y="3030868"/>
            <a:ext cx="2670048" cy="2585323"/>
          </a:xfrm>
          <a:prstGeom prst="rect">
            <a:avLst/>
          </a:prstGeom>
          <a:noFill/>
          <a:ln w="12700">
            <a:solidFill>
              <a:schemeClr val="tx1"/>
            </a:solidFill>
          </a:ln>
        </p:spPr>
        <p:txBody>
          <a:bodyPr wrap="square" rtlCol="0">
            <a:spAutoFit/>
          </a:bodyPr>
          <a:lstStyle/>
          <a:p>
            <a:pPr algn="ctr"/>
            <a:r>
              <a:rPr lang="en-US" dirty="0" smtClean="0">
                <a:solidFill>
                  <a:srgbClr val="003C6A"/>
                </a:solidFill>
                <a:latin typeface="Century Gothic" panose="020B0502020202020204" pitchFamily="34" charset="0"/>
              </a:rPr>
              <a:t>YOU must accept and acknowledge that trauma &amp; attachment are driving the behaviors.  It’s not a matter of “trying harder”, but the child learning to trust others &amp; self</a:t>
            </a:r>
            <a:endParaRPr lang="en-US" dirty="0">
              <a:solidFill>
                <a:srgbClr val="003C6A"/>
              </a:solidFill>
              <a:latin typeface="Century Gothic" panose="020B0502020202020204" pitchFamily="34" charset="0"/>
            </a:endParaRPr>
          </a:p>
        </p:txBody>
      </p:sp>
      <p:sp>
        <p:nvSpPr>
          <p:cNvPr id="8" name="TextBox 7"/>
          <p:cNvSpPr txBox="1"/>
          <p:nvPr/>
        </p:nvSpPr>
        <p:spPr>
          <a:xfrm>
            <a:off x="155448" y="4147204"/>
            <a:ext cx="4160520" cy="1754326"/>
          </a:xfrm>
          <a:prstGeom prst="rect">
            <a:avLst/>
          </a:prstGeom>
          <a:noFill/>
          <a:ln w="12700">
            <a:solidFill>
              <a:schemeClr val="tx1"/>
            </a:solidFill>
          </a:ln>
        </p:spPr>
        <p:txBody>
          <a:bodyPr wrap="square" rtlCol="0">
            <a:spAutoFit/>
          </a:bodyPr>
          <a:lstStyle/>
          <a:p>
            <a:pPr algn="ctr"/>
            <a:r>
              <a:rPr lang="en-US" dirty="0" smtClean="0">
                <a:solidFill>
                  <a:srgbClr val="003C6A"/>
                </a:solidFill>
                <a:latin typeface="Century Gothic" panose="020B0502020202020204" pitchFamily="34" charset="0"/>
              </a:rPr>
              <a:t>Commitment &amp; Acceptance leads to a child’s security physically and emotionally.  Now with commitment, acceptance, &amp; security can relationships begin to develop.  </a:t>
            </a:r>
            <a:endParaRPr lang="en-US" dirty="0">
              <a:solidFill>
                <a:srgbClr val="003C6A"/>
              </a:solidFill>
              <a:latin typeface="Century Gothic" panose="020B0502020202020204" pitchFamily="34" charset="0"/>
            </a:endParaRPr>
          </a:p>
        </p:txBody>
      </p:sp>
      <p:sp>
        <p:nvSpPr>
          <p:cNvPr id="9" name="TextBox 8"/>
          <p:cNvSpPr txBox="1"/>
          <p:nvPr/>
        </p:nvSpPr>
        <p:spPr>
          <a:xfrm>
            <a:off x="502920" y="2075688"/>
            <a:ext cx="2359152" cy="1810512"/>
          </a:xfrm>
          <a:prstGeom prst="rect">
            <a:avLst/>
          </a:prstGeom>
          <a:noFill/>
        </p:spPr>
        <p:txBody>
          <a:bodyPr wrap="square" rtlCol="0">
            <a:spAutoFit/>
          </a:bodyPr>
          <a:lstStyle/>
          <a:p>
            <a:endParaRPr lang="en-US" dirty="0"/>
          </a:p>
        </p:txBody>
      </p:sp>
      <p:sp>
        <p:nvSpPr>
          <p:cNvPr id="10" name="TextBox 9"/>
          <p:cNvSpPr txBox="1"/>
          <p:nvPr/>
        </p:nvSpPr>
        <p:spPr>
          <a:xfrm>
            <a:off x="152453" y="1041952"/>
            <a:ext cx="3666744" cy="1754326"/>
          </a:xfrm>
          <a:prstGeom prst="rect">
            <a:avLst/>
          </a:prstGeom>
          <a:noFill/>
          <a:ln w="12700">
            <a:solidFill>
              <a:schemeClr val="tx1"/>
            </a:solidFill>
          </a:ln>
        </p:spPr>
        <p:txBody>
          <a:bodyPr wrap="square" rtlCol="0">
            <a:spAutoFit/>
          </a:bodyPr>
          <a:lstStyle/>
          <a:p>
            <a:pPr algn="ctr"/>
            <a:r>
              <a:rPr lang="en-US" dirty="0" smtClean="0">
                <a:solidFill>
                  <a:srgbClr val="003C6A"/>
                </a:solidFill>
                <a:latin typeface="Century Gothic" panose="020B0502020202020204" pitchFamily="34" charset="0"/>
              </a:rPr>
              <a:t>Ability to align your own internal state with that of another, through verbal and non verbal communication.  With attunement comes co-regulation, trust &amp; growth</a:t>
            </a:r>
            <a:r>
              <a:rPr lang="en-US" dirty="0" smtClean="0">
                <a:solidFill>
                  <a:schemeClr val="bg1"/>
                </a:solidFill>
                <a:latin typeface="Century Gothic" panose="020B0502020202020204" pitchFamily="34" charset="0"/>
              </a:rPr>
              <a:t>. </a:t>
            </a:r>
            <a:endParaRPr lang="en-US"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55357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anim calcmode="lin" valueType="num">
                                      <p:cBhvr>
                                        <p:cTn id="15" dur="2000" fill="hold"/>
                                        <p:tgtEl>
                                          <p:spTgt spid="7"/>
                                        </p:tgtEl>
                                        <p:attrNameLst>
                                          <p:attrName>ppt_w</p:attrName>
                                        </p:attrNameLst>
                                      </p:cBhvr>
                                      <p:tavLst>
                                        <p:tav tm="0" fmla="#ppt_w*sin(2.5*pi*$)">
                                          <p:val>
                                            <p:fltVal val="0"/>
                                          </p:val>
                                        </p:tav>
                                        <p:tav tm="100000">
                                          <p:val>
                                            <p:fltVal val="1"/>
                                          </p:val>
                                        </p:tav>
                                      </p:tavLst>
                                    </p:anim>
                                    <p:anim calcmode="lin" valueType="num">
                                      <p:cBhvr>
                                        <p:cTn id="16"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anim calcmode="lin" valueType="num">
                                      <p:cBhvr>
                                        <p:cTn id="22" dur="2000" fill="hold"/>
                                        <p:tgtEl>
                                          <p:spTgt spid="8"/>
                                        </p:tgtEl>
                                        <p:attrNameLst>
                                          <p:attrName>ppt_w</p:attrName>
                                        </p:attrNameLst>
                                      </p:cBhvr>
                                      <p:tavLst>
                                        <p:tav tm="0" fmla="#ppt_w*sin(2.5*pi*$)">
                                          <p:val>
                                            <p:fltVal val="0"/>
                                          </p:val>
                                        </p:tav>
                                        <p:tav tm="100000">
                                          <p:val>
                                            <p:fltVal val="1"/>
                                          </p:val>
                                        </p:tav>
                                      </p:tavLst>
                                    </p:anim>
                                    <p:anim calcmode="lin" valueType="num">
                                      <p:cBhvr>
                                        <p:cTn id="23"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2000"/>
                                        <p:tgtEl>
                                          <p:spTgt spid="10"/>
                                        </p:tgtEl>
                                      </p:cBhvr>
                                    </p:animEffect>
                                    <p:anim calcmode="lin" valueType="num">
                                      <p:cBhvr>
                                        <p:cTn id="29" dur="2000" fill="hold"/>
                                        <p:tgtEl>
                                          <p:spTgt spid="10"/>
                                        </p:tgtEl>
                                        <p:attrNameLst>
                                          <p:attrName>ppt_w</p:attrName>
                                        </p:attrNameLst>
                                      </p:cBhvr>
                                      <p:tavLst>
                                        <p:tav tm="0" fmla="#ppt_w*sin(2.5*pi*$)">
                                          <p:val>
                                            <p:fltVal val="0"/>
                                          </p:val>
                                        </p:tav>
                                        <p:tav tm="100000">
                                          <p:val>
                                            <p:fltVal val="1"/>
                                          </p:val>
                                        </p:tav>
                                      </p:tavLst>
                                    </p:anim>
                                    <p:anim calcmode="lin" valueType="num">
                                      <p:cBhvr>
                                        <p:cTn id="30"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Lst>
  </p:timing>
</p:sld>
</file>

<file path=ppt/theme/theme1.xml><?xml version="1.0" encoding="utf-8"?>
<a:theme xmlns:a="http://schemas.openxmlformats.org/drawingml/2006/main" name="Office Theme">
  <a:themeElements>
    <a:clrScheme name="Custom 2">
      <a:dk1>
        <a:srgbClr val="00548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SUNN"/>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FCPowerPoint.potx" id="{6AD6E127-2FB8-4C18-95D5-89A3488C3E62}" vid="{74171290-CD93-4C1A-91F0-AD5F58DE10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2791</TotalTime>
  <Words>1008</Words>
  <Application>Microsoft Office PowerPoint</Application>
  <PresentationFormat>Widescreen</PresentationFormat>
  <Paragraphs>93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Calibri</vt:lpstr>
      <vt:lpstr>Century Gothic</vt:lpstr>
      <vt:lpstr>SUNN</vt:lpstr>
      <vt:lpstr>Office Theme</vt:lpstr>
      <vt:lpstr>Adoption 101</vt:lpstr>
      <vt:lpstr>Welcome To Adoption 101, Class Six! </vt:lpstr>
      <vt:lpstr>Connecting Principles</vt:lpstr>
      <vt:lpstr>Connecting Principles of TBRI© </vt:lpstr>
      <vt:lpstr>Awareness is the Key! </vt:lpstr>
      <vt:lpstr>A Key Component of Connection is through PLAY! </vt:lpstr>
      <vt:lpstr>Key Components of Engagement</vt:lpstr>
      <vt:lpstr>It’s the little things… </vt:lpstr>
      <vt:lpstr>It’s a circular process with you at the forefront! </vt:lpstr>
      <vt:lpstr>Building Attachment Through Meeting Needs </vt:lpstr>
      <vt:lpstr>Connection Tips &amp; Tools</vt:lpstr>
      <vt:lpstr>And Most Important…. </vt:lpstr>
      <vt:lpstr>Questions?  Comments?  </vt:lpstr>
    </vt:vector>
  </TitlesOfParts>
  <Company>The Devereux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Beckwith</dc:creator>
  <cp:lastModifiedBy>Paige Ross</cp:lastModifiedBy>
  <cp:revision>123</cp:revision>
  <cp:lastPrinted>2019-02-11T20:15:18Z</cp:lastPrinted>
  <dcterms:created xsi:type="dcterms:W3CDTF">2018-11-15T13:51:25Z</dcterms:created>
  <dcterms:modified xsi:type="dcterms:W3CDTF">2020-06-04T18:13:01Z</dcterms:modified>
</cp:coreProperties>
</file>